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3" r:id="rId2"/>
    <p:sldId id="258" r:id="rId3"/>
    <p:sldId id="259" r:id="rId4"/>
    <p:sldId id="260" r:id="rId5"/>
    <p:sldId id="302" r:id="rId6"/>
    <p:sldId id="273" r:id="rId7"/>
    <p:sldId id="263" r:id="rId8"/>
    <p:sldId id="303" r:id="rId9"/>
    <p:sldId id="310" r:id="rId10"/>
    <p:sldId id="340" r:id="rId11"/>
    <p:sldId id="341" r:id="rId12"/>
    <p:sldId id="312" r:id="rId13"/>
    <p:sldId id="347" r:id="rId14"/>
    <p:sldId id="348" r:id="rId15"/>
    <p:sldId id="349" r:id="rId16"/>
    <p:sldId id="351" r:id="rId17"/>
    <p:sldId id="353" r:id="rId18"/>
    <p:sldId id="354" r:id="rId19"/>
    <p:sldId id="266" r:id="rId20"/>
    <p:sldId id="269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3840">
          <p15:clr>
            <a:srgbClr val="A4A3A4"/>
          </p15:clr>
        </p15:guide>
        <p15:guide id="3" pos="18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B37"/>
    <a:srgbClr val="DC3C00"/>
    <a:srgbClr val="E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24" autoAdjust="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196"/>
        <p:guide pos="3840"/>
        <p:guide pos="1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28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  <a:t>2016/7/16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4843465"/>
            <a:ext cx="12192000" cy="2014537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95995" y="5379720"/>
            <a:ext cx="341312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</a:rPr>
              <a:t>——</a:t>
            </a:r>
            <a:r>
              <a:rPr lang="zh-CN" altLang="en-US" sz="3200">
                <a:solidFill>
                  <a:schemeClr val="bg1"/>
                </a:solidFill>
              </a:rPr>
              <a:t>北洋风华队</a:t>
            </a:r>
          </a:p>
        </p:txBody>
      </p:sp>
      <p:sp>
        <p:nvSpPr>
          <p:cNvPr id="6" name="矩形 5"/>
          <p:cNvSpPr/>
          <p:nvPr/>
        </p:nvSpPr>
        <p:spPr>
          <a:xfrm>
            <a:off x="15240" y="-4500"/>
            <a:ext cx="12176760" cy="4843465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2259" y="2987935"/>
            <a:ext cx="65227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/>
              <a:t>物流车队的掌上管家</a:t>
            </a:r>
          </a:p>
          <a:p>
            <a:pPr algn="ctr"/>
            <a:r>
              <a:rPr lang="zh-CN" altLang="en-US" sz="4400" dirty="0" smtClean="0"/>
              <a:t>货车</a:t>
            </a:r>
            <a:r>
              <a:rPr lang="zh-CN" altLang="en-US" sz="4400" dirty="0"/>
              <a:t>司机的贴心伙伴</a:t>
            </a:r>
          </a:p>
          <a:p>
            <a:pPr algn="ctr"/>
            <a:endParaRPr lang="zh-CN" altLang="en-US" sz="4400" dirty="0"/>
          </a:p>
        </p:txBody>
      </p:sp>
      <p:pic>
        <p:nvPicPr>
          <p:cNvPr id="8" name="图片 1" descr="Logo第二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32" y="409319"/>
            <a:ext cx="2009775" cy="20447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869" y="861645"/>
            <a:ext cx="4298550" cy="60445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zh-CN" alt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7000" dirty="0">
                <a:solidFill>
                  <a:schemeClr val="bg1"/>
                </a:solidFill>
              </a:rPr>
              <a:t>其他</a:t>
            </a:r>
            <a:r>
              <a:rPr lang="zh-CN" altLang="en-US" sz="7000" dirty="0" smtClean="0">
                <a:solidFill>
                  <a:schemeClr val="bg1"/>
                </a:solidFill>
              </a:rPr>
              <a:t>数据管理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861"/>
            <a:ext cx="3019846" cy="53823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46" y="1485150"/>
            <a:ext cx="3029373" cy="5372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219" y="1485150"/>
            <a:ext cx="3000794" cy="5372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54" y="1504203"/>
            <a:ext cx="2991267" cy="53537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89" y="1485150"/>
            <a:ext cx="3019846" cy="5372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62" y="1511735"/>
            <a:ext cx="3000794" cy="53537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335" y="6350"/>
            <a:ext cx="6661150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200" dirty="0"/>
              <a:t>主功能</a:t>
            </a:r>
            <a:r>
              <a:rPr lang="en-US" altLang="zh-CN" sz="3200" dirty="0"/>
              <a:t>——</a:t>
            </a:r>
            <a:r>
              <a:rPr lang="zh-CN" altLang="en-US" sz="3200" dirty="0"/>
              <a:t>调度端</a:t>
            </a:r>
          </a:p>
          <a:p>
            <a:pPr algn="ctr"/>
            <a:r>
              <a:rPr lang="zh-CN" altLang="en-US" sz="2400" dirty="0"/>
              <a:t>物流车队的掌上管家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6016" y="2630843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呼叫对讲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调度沟通高效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智能提醒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行车安全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业务统计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员工业务信息化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其他数据管理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驾驶数据</a:t>
            </a:r>
          </a:p>
          <a:p>
            <a:endParaRPr lang="zh-CN" altLang="en-US" dirty="0" smtClean="0">
              <a:solidFill>
                <a:schemeClr val="bg1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575" y="6350"/>
            <a:ext cx="6661150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200" dirty="0"/>
              <a:t>主功能介绍</a:t>
            </a:r>
            <a:r>
              <a:rPr lang="en-US" altLang="zh-CN" sz="3200" dirty="0"/>
              <a:t>——</a:t>
            </a:r>
            <a:r>
              <a:rPr lang="zh-CN" altLang="en-US" sz="3200" dirty="0"/>
              <a:t>司机端</a:t>
            </a:r>
          </a:p>
          <a:p>
            <a:pPr algn="ctr"/>
            <a:r>
              <a:rPr lang="zh-CN" altLang="en-US" sz="2400" dirty="0"/>
              <a:t>货车司机的贴心伙伴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68" y="1096145"/>
            <a:ext cx="3010320" cy="5372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88" y="1096145"/>
            <a:ext cx="3029373" cy="5372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28" y="1096145"/>
            <a:ext cx="3019846" cy="53633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16" y="1121820"/>
            <a:ext cx="3010320" cy="53633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53" y="1129488"/>
            <a:ext cx="3000794" cy="5334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3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9" y="2507831"/>
            <a:ext cx="705760" cy="712944"/>
            <a:chOff x="3569784" y="2113339"/>
            <a:chExt cx="705760" cy="712944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itchFamily="34" charset="0"/>
                </a:rPr>
                <a:t>3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45" y="2463800"/>
            <a:ext cx="402463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  THREE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67780" y="3215005"/>
            <a:ext cx="3062605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市场分析</a:t>
            </a:r>
          </a:p>
        </p:txBody>
      </p:sp>
      <p:sp>
        <p:nvSpPr>
          <p:cNvPr id="17" name="椭圆 16"/>
          <p:cNvSpPr/>
          <p:nvPr/>
        </p:nvSpPr>
        <p:spPr>
          <a:xfrm>
            <a:off x="4191485" y="3551004"/>
            <a:ext cx="370307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61391" r="66248" b="5953"/>
          <a:stretch>
            <a:fillRect/>
          </a:stretch>
        </p:blipFill>
        <p:spPr>
          <a:xfrm>
            <a:off x="5860605" y="4126931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33672" r="76478" b="33672"/>
          <a:stretch>
            <a:fillRect/>
          </a:stretch>
        </p:blipFill>
        <p:spPr>
          <a:xfrm>
            <a:off x="5303313" y="3123897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5953" r="66248" b="61391"/>
          <a:stretch>
            <a:fillRect/>
          </a:stretch>
        </p:blipFill>
        <p:spPr>
          <a:xfrm>
            <a:off x="5860606" y="2120866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4750272" y="2120865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3" name="任意多边形 12"/>
          <p:cNvSpPr/>
          <p:nvPr/>
        </p:nvSpPr>
        <p:spPr>
          <a:xfrm>
            <a:off x="6413644" y="3123896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4750272" y="4126928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441727" y="2621042"/>
            <a:ext cx="772203" cy="77220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13930" y="2627355"/>
            <a:ext cx="1200151" cy="0"/>
          </a:xfrm>
          <a:prstGeom prst="line">
            <a:avLst/>
          </a:prstGeom>
          <a:ln w="25400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192095" y="294259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</a:rPr>
              <a:t>存在问题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4143041" y="269879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193"/>
          <p:cNvSpPr>
            <a:spLocks noEditPoints="1"/>
          </p:cNvSpPr>
          <p:nvPr/>
        </p:nvSpPr>
        <p:spPr bwMode="auto">
          <a:xfrm>
            <a:off x="5079497" y="4533576"/>
            <a:ext cx="369633" cy="368413"/>
          </a:xfrm>
          <a:custGeom>
            <a:avLst/>
            <a:gdLst>
              <a:gd name="T0" fmla="*/ 54 w 128"/>
              <a:gd name="T1" fmla="*/ 52 h 128"/>
              <a:gd name="T2" fmla="*/ 60 w 128"/>
              <a:gd name="T3" fmla="*/ 46 h 128"/>
              <a:gd name="T4" fmla="*/ 54 w 128"/>
              <a:gd name="T5" fmla="*/ 40 h 128"/>
              <a:gd name="T6" fmla="*/ 48 w 128"/>
              <a:gd name="T7" fmla="*/ 46 h 128"/>
              <a:gd name="T8" fmla="*/ 54 w 128"/>
              <a:gd name="T9" fmla="*/ 52 h 128"/>
              <a:gd name="T10" fmla="*/ 78 w 128"/>
              <a:gd name="T11" fmla="*/ 52 h 128"/>
              <a:gd name="T12" fmla="*/ 84 w 128"/>
              <a:gd name="T13" fmla="*/ 46 h 128"/>
              <a:gd name="T14" fmla="*/ 78 w 128"/>
              <a:gd name="T15" fmla="*/ 40 h 128"/>
              <a:gd name="T16" fmla="*/ 72 w 128"/>
              <a:gd name="T17" fmla="*/ 46 h 128"/>
              <a:gd name="T18" fmla="*/ 78 w 128"/>
              <a:gd name="T19" fmla="*/ 52 h 128"/>
              <a:gd name="T20" fmla="*/ 42 w 128"/>
              <a:gd name="T21" fmla="*/ 90 h 128"/>
              <a:gd name="T22" fmla="*/ 52 w 128"/>
              <a:gd name="T23" fmla="*/ 91 h 128"/>
              <a:gd name="T24" fmla="*/ 104 w 128"/>
              <a:gd name="T25" fmla="*/ 45 h 128"/>
              <a:gd name="T26" fmla="*/ 52 w 128"/>
              <a:gd name="T27" fmla="*/ 0 h 128"/>
              <a:gd name="T28" fmla="*/ 0 w 128"/>
              <a:gd name="T29" fmla="*/ 45 h 128"/>
              <a:gd name="T30" fmla="*/ 20 w 128"/>
              <a:gd name="T31" fmla="*/ 81 h 128"/>
              <a:gd name="T32" fmla="*/ 20 w 128"/>
              <a:gd name="T33" fmla="*/ 104 h 128"/>
              <a:gd name="T34" fmla="*/ 42 w 128"/>
              <a:gd name="T35" fmla="*/ 90 h 128"/>
              <a:gd name="T36" fmla="*/ 8 w 128"/>
              <a:gd name="T37" fmla="*/ 46 h 128"/>
              <a:gd name="T38" fmla="*/ 52 w 128"/>
              <a:gd name="T39" fmla="*/ 8 h 128"/>
              <a:gd name="T40" fmla="*/ 96 w 128"/>
              <a:gd name="T41" fmla="*/ 46 h 128"/>
              <a:gd name="T42" fmla="*/ 52 w 128"/>
              <a:gd name="T43" fmla="*/ 84 h 128"/>
              <a:gd name="T44" fmla="*/ 42 w 128"/>
              <a:gd name="T45" fmla="*/ 83 h 128"/>
              <a:gd name="T46" fmla="*/ 34 w 128"/>
              <a:gd name="T47" fmla="*/ 88 h 128"/>
              <a:gd name="T48" fmla="*/ 34 w 128"/>
              <a:gd name="T49" fmla="*/ 88 h 128"/>
              <a:gd name="T50" fmla="*/ 28 w 128"/>
              <a:gd name="T51" fmla="*/ 92 h 128"/>
              <a:gd name="T52" fmla="*/ 28 w 128"/>
              <a:gd name="T53" fmla="*/ 86 h 128"/>
              <a:gd name="T54" fmla="*/ 28 w 128"/>
              <a:gd name="T55" fmla="*/ 78 h 128"/>
              <a:gd name="T56" fmla="*/ 8 w 128"/>
              <a:gd name="T57" fmla="*/ 46 h 128"/>
              <a:gd name="T58" fmla="*/ 36 w 128"/>
              <a:gd name="T59" fmla="*/ 46 h 128"/>
              <a:gd name="T60" fmla="*/ 30 w 128"/>
              <a:gd name="T61" fmla="*/ 40 h 128"/>
              <a:gd name="T62" fmla="*/ 24 w 128"/>
              <a:gd name="T63" fmla="*/ 46 h 128"/>
              <a:gd name="T64" fmla="*/ 30 w 128"/>
              <a:gd name="T65" fmla="*/ 52 h 128"/>
              <a:gd name="T66" fmla="*/ 36 w 128"/>
              <a:gd name="T67" fmla="*/ 46 h 128"/>
              <a:gd name="T68" fmla="*/ 112 w 128"/>
              <a:gd name="T69" fmla="*/ 37 h 128"/>
              <a:gd name="T70" fmla="*/ 112 w 128"/>
              <a:gd name="T71" fmla="*/ 40 h 128"/>
              <a:gd name="T72" fmla="*/ 111 w 128"/>
              <a:gd name="T73" fmla="*/ 47 h 128"/>
              <a:gd name="T74" fmla="*/ 120 w 128"/>
              <a:gd name="T75" fmla="*/ 70 h 128"/>
              <a:gd name="T76" fmla="*/ 100 w 128"/>
              <a:gd name="T77" fmla="*/ 102 h 128"/>
              <a:gd name="T78" fmla="*/ 100 w 128"/>
              <a:gd name="T79" fmla="*/ 110 h 128"/>
              <a:gd name="T80" fmla="*/ 100 w 128"/>
              <a:gd name="T81" fmla="*/ 116 h 128"/>
              <a:gd name="T82" fmla="*/ 94 w 128"/>
              <a:gd name="T83" fmla="*/ 112 h 128"/>
              <a:gd name="T84" fmla="*/ 94 w 128"/>
              <a:gd name="T85" fmla="*/ 112 h 128"/>
              <a:gd name="T86" fmla="*/ 86 w 128"/>
              <a:gd name="T87" fmla="*/ 107 h 128"/>
              <a:gd name="T88" fmla="*/ 76 w 128"/>
              <a:gd name="T89" fmla="*/ 108 h 128"/>
              <a:gd name="T90" fmla="*/ 49 w 128"/>
              <a:gd name="T91" fmla="*/ 100 h 128"/>
              <a:gd name="T92" fmla="*/ 42 w 128"/>
              <a:gd name="T93" fmla="*/ 100 h 128"/>
              <a:gd name="T94" fmla="*/ 37 w 128"/>
              <a:gd name="T95" fmla="*/ 100 h 128"/>
              <a:gd name="T96" fmla="*/ 76 w 128"/>
              <a:gd name="T97" fmla="*/ 115 h 128"/>
              <a:gd name="T98" fmla="*/ 86 w 128"/>
              <a:gd name="T99" fmla="*/ 114 h 128"/>
              <a:gd name="T100" fmla="*/ 108 w 128"/>
              <a:gd name="T101" fmla="*/ 128 h 128"/>
              <a:gd name="T102" fmla="*/ 108 w 128"/>
              <a:gd name="T103" fmla="*/ 105 h 128"/>
              <a:gd name="T104" fmla="*/ 128 w 128"/>
              <a:gd name="T105" fmla="*/ 69 h 128"/>
              <a:gd name="T106" fmla="*/ 112 w 128"/>
              <a:gd name="T10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54" y="52"/>
                </a:moveTo>
                <a:cubicBezTo>
                  <a:pt x="57" y="52"/>
                  <a:pt x="60" y="49"/>
                  <a:pt x="60" y="46"/>
                </a:cubicBezTo>
                <a:cubicBezTo>
                  <a:pt x="60" y="43"/>
                  <a:pt x="57" y="40"/>
                  <a:pt x="54" y="40"/>
                </a:cubicBezTo>
                <a:cubicBezTo>
                  <a:pt x="51" y="40"/>
                  <a:pt x="48" y="43"/>
                  <a:pt x="48" y="46"/>
                </a:cubicBezTo>
                <a:cubicBezTo>
                  <a:pt x="48" y="49"/>
                  <a:pt x="51" y="52"/>
                  <a:pt x="54" y="52"/>
                </a:cubicBezTo>
                <a:close/>
                <a:moveTo>
                  <a:pt x="78" y="52"/>
                </a:moveTo>
                <a:cubicBezTo>
                  <a:pt x="81" y="52"/>
                  <a:pt x="84" y="49"/>
                  <a:pt x="84" y="46"/>
                </a:cubicBezTo>
                <a:cubicBezTo>
                  <a:pt x="84" y="43"/>
                  <a:pt x="81" y="40"/>
                  <a:pt x="78" y="40"/>
                </a:cubicBezTo>
                <a:cubicBezTo>
                  <a:pt x="75" y="40"/>
                  <a:pt x="72" y="43"/>
                  <a:pt x="72" y="46"/>
                </a:cubicBezTo>
                <a:cubicBezTo>
                  <a:pt x="72" y="49"/>
                  <a:pt x="75" y="52"/>
                  <a:pt x="78" y="52"/>
                </a:cubicBezTo>
                <a:close/>
                <a:moveTo>
                  <a:pt x="42" y="90"/>
                </a:moveTo>
                <a:cubicBezTo>
                  <a:pt x="46" y="91"/>
                  <a:pt x="49" y="91"/>
                  <a:pt x="52" y="91"/>
                </a:cubicBezTo>
                <a:cubicBezTo>
                  <a:pt x="81" y="91"/>
                  <a:pt x="104" y="71"/>
                  <a:pt x="104" y="45"/>
                </a:cubicBezTo>
                <a:cubicBezTo>
                  <a:pt x="104" y="20"/>
                  <a:pt x="81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8" y="73"/>
                  <a:pt x="20" y="81"/>
                </a:cubicBezTo>
                <a:cubicBezTo>
                  <a:pt x="20" y="104"/>
                  <a:pt x="20" y="104"/>
                  <a:pt x="20" y="104"/>
                </a:cubicBezTo>
                <a:lnTo>
                  <a:pt x="42" y="90"/>
                </a:lnTo>
                <a:close/>
                <a:moveTo>
                  <a:pt x="8" y="46"/>
                </a:moveTo>
                <a:cubicBezTo>
                  <a:pt x="8" y="25"/>
                  <a:pt x="28" y="8"/>
                  <a:pt x="52" y="8"/>
                </a:cubicBezTo>
                <a:cubicBezTo>
                  <a:pt x="76" y="8"/>
                  <a:pt x="96" y="25"/>
                  <a:pt x="96" y="46"/>
                </a:cubicBezTo>
                <a:cubicBezTo>
                  <a:pt x="96" y="67"/>
                  <a:pt x="76" y="84"/>
                  <a:pt x="52" y="84"/>
                </a:cubicBezTo>
                <a:cubicBezTo>
                  <a:pt x="48" y="84"/>
                  <a:pt x="45" y="84"/>
                  <a:pt x="42" y="83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8"/>
                  <a:pt x="28" y="78"/>
                  <a:pt x="28" y="78"/>
                </a:cubicBezTo>
                <a:cubicBezTo>
                  <a:pt x="16" y="71"/>
                  <a:pt x="8" y="59"/>
                  <a:pt x="8" y="46"/>
                </a:cubicBezTo>
                <a:close/>
                <a:moveTo>
                  <a:pt x="36" y="46"/>
                </a:moveTo>
                <a:cubicBezTo>
                  <a:pt x="36" y="43"/>
                  <a:pt x="33" y="40"/>
                  <a:pt x="30" y="40"/>
                </a:cubicBezTo>
                <a:cubicBezTo>
                  <a:pt x="27" y="40"/>
                  <a:pt x="24" y="43"/>
                  <a:pt x="24" y="46"/>
                </a:cubicBezTo>
                <a:cubicBezTo>
                  <a:pt x="24" y="49"/>
                  <a:pt x="27" y="52"/>
                  <a:pt x="30" y="52"/>
                </a:cubicBezTo>
                <a:cubicBezTo>
                  <a:pt x="33" y="52"/>
                  <a:pt x="36" y="49"/>
                  <a:pt x="36" y="46"/>
                </a:cubicBezTo>
                <a:close/>
                <a:moveTo>
                  <a:pt x="112" y="37"/>
                </a:moveTo>
                <a:cubicBezTo>
                  <a:pt x="112" y="38"/>
                  <a:pt x="112" y="39"/>
                  <a:pt x="112" y="40"/>
                </a:cubicBezTo>
                <a:cubicBezTo>
                  <a:pt x="112" y="43"/>
                  <a:pt x="112" y="45"/>
                  <a:pt x="111" y="47"/>
                </a:cubicBezTo>
                <a:cubicBezTo>
                  <a:pt x="117" y="54"/>
                  <a:pt x="120" y="62"/>
                  <a:pt x="120" y="70"/>
                </a:cubicBezTo>
                <a:cubicBezTo>
                  <a:pt x="120" y="83"/>
                  <a:pt x="112" y="95"/>
                  <a:pt x="100" y="102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3" y="108"/>
                  <a:pt x="80" y="108"/>
                  <a:pt x="76" y="108"/>
                </a:cubicBezTo>
                <a:cubicBezTo>
                  <a:pt x="66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61" y="115"/>
                  <a:pt x="76" y="115"/>
                </a:cubicBezTo>
                <a:cubicBezTo>
                  <a:pt x="79" y="115"/>
                  <a:pt x="82" y="115"/>
                  <a:pt x="86" y="114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20" y="97"/>
                  <a:pt x="128" y="84"/>
                  <a:pt x="128" y="69"/>
                </a:cubicBezTo>
                <a:cubicBezTo>
                  <a:pt x="128" y="57"/>
                  <a:pt x="122" y="45"/>
                  <a:pt x="1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21"/>
          <p:cNvSpPr>
            <a:spLocks noEditPoints="1"/>
          </p:cNvSpPr>
          <p:nvPr/>
        </p:nvSpPr>
        <p:spPr bwMode="auto">
          <a:xfrm>
            <a:off x="6743479" y="3548238"/>
            <a:ext cx="368413" cy="368413"/>
          </a:xfrm>
          <a:custGeom>
            <a:avLst/>
            <a:gdLst>
              <a:gd name="T0" fmla="*/ 112 w 128"/>
              <a:gd name="T1" fmla="*/ 0 h 128"/>
              <a:gd name="T2" fmla="*/ 68 w 128"/>
              <a:gd name="T3" fmla="*/ 12 h 128"/>
              <a:gd name="T4" fmla="*/ 60 w 128"/>
              <a:gd name="T5" fmla="*/ 12 h 128"/>
              <a:gd name="T6" fmla="*/ 16 w 128"/>
              <a:gd name="T7" fmla="*/ 0 h 128"/>
              <a:gd name="T8" fmla="*/ 0 w 128"/>
              <a:gd name="T9" fmla="*/ 16 h 128"/>
              <a:gd name="T10" fmla="*/ 0 w 128"/>
              <a:gd name="T11" fmla="*/ 100 h 128"/>
              <a:gd name="T12" fmla="*/ 16 w 128"/>
              <a:gd name="T13" fmla="*/ 116 h 128"/>
              <a:gd name="T14" fmla="*/ 60 w 128"/>
              <a:gd name="T15" fmla="*/ 128 h 128"/>
              <a:gd name="T16" fmla="*/ 68 w 128"/>
              <a:gd name="T17" fmla="*/ 128 h 128"/>
              <a:gd name="T18" fmla="*/ 112 w 128"/>
              <a:gd name="T19" fmla="*/ 116 h 128"/>
              <a:gd name="T20" fmla="*/ 128 w 128"/>
              <a:gd name="T21" fmla="*/ 100 h 128"/>
              <a:gd name="T22" fmla="*/ 128 w 128"/>
              <a:gd name="T23" fmla="*/ 16 h 128"/>
              <a:gd name="T24" fmla="*/ 112 w 128"/>
              <a:gd name="T25" fmla="*/ 0 h 128"/>
              <a:gd name="T26" fmla="*/ 60 w 128"/>
              <a:gd name="T27" fmla="*/ 120 h 128"/>
              <a:gd name="T28" fmla="*/ 16 w 128"/>
              <a:gd name="T29" fmla="*/ 108 h 128"/>
              <a:gd name="T30" fmla="*/ 8 w 128"/>
              <a:gd name="T31" fmla="*/ 100 h 128"/>
              <a:gd name="T32" fmla="*/ 8 w 128"/>
              <a:gd name="T33" fmla="*/ 16 h 128"/>
              <a:gd name="T34" fmla="*/ 16 w 128"/>
              <a:gd name="T35" fmla="*/ 8 h 128"/>
              <a:gd name="T36" fmla="*/ 60 w 128"/>
              <a:gd name="T37" fmla="*/ 20 h 128"/>
              <a:gd name="T38" fmla="*/ 60 w 128"/>
              <a:gd name="T39" fmla="*/ 120 h 128"/>
              <a:gd name="T40" fmla="*/ 120 w 128"/>
              <a:gd name="T41" fmla="*/ 100 h 128"/>
              <a:gd name="T42" fmla="*/ 112 w 128"/>
              <a:gd name="T43" fmla="*/ 108 h 128"/>
              <a:gd name="T44" fmla="*/ 68 w 128"/>
              <a:gd name="T45" fmla="*/ 120 h 128"/>
              <a:gd name="T46" fmla="*/ 68 w 128"/>
              <a:gd name="T47" fmla="*/ 20 h 128"/>
              <a:gd name="T48" fmla="*/ 112 w 128"/>
              <a:gd name="T49" fmla="*/ 8 h 128"/>
              <a:gd name="T50" fmla="*/ 120 w 128"/>
              <a:gd name="T51" fmla="*/ 16 h 128"/>
              <a:gd name="T52" fmla="*/ 120 w 128"/>
              <a:gd name="T53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12" y="0"/>
                  <a:pt x="89" y="6"/>
                  <a:pt x="68" y="12"/>
                </a:cubicBezTo>
                <a:cubicBezTo>
                  <a:pt x="65" y="12"/>
                  <a:pt x="63" y="12"/>
                  <a:pt x="60" y="12"/>
                </a:cubicBezTo>
                <a:cubicBezTo>
                  <a:pt x="40" y="7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8" y="113"/>
                  <a:pt x="16" y="116"/>
                </a:cubicBezTo>
                <a:cubicBezTo>
                  <a:pt x="16" y="116"/>
                  <a:pt x="38" y="122"/>
                  <a:pt x="60" y="128"/>
                </a:cubicBezTo>
                <a:cubicBezTo>
                  <a:pt x="63" y="128"/>
                  <a:pt x="65" y="128"/>
                  <a:pt x="68" y="128"/>
                </a:cubicBezTo>
                <a:cubicBezTo>
                  <a:pt x="90" y="122"/>
                  <a:pt x="112" y="116"/>
                  <a:pt x="112" y="116"/>
                </a:cubicBezTo>
                <a:cubicBezTo>
                  <a:pt x="120" y="114"/>
                  <a:pt x="128" y="109"/>
                  <a:pt x="128" y="10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60" y="120"/>
                </a:moveTo>
                <a:cubicBezTo>
                  <a:pt x="38" y="114"/>
                  <a:pt x="16" y="108"/>
                  <a:pt x="16" y="108"/>
                </a:cubicBezTo>
                <a:cubicBezTo>
                  <a:pt x="11" y="107"/>
                  <a:pt x="8" y="104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20"/>
                  <a:pt x="60" y="20"/>
                  <a:pt x="60" y="20"/>
                </a:cubicBezTo>
                <a:lnTo>
                  <a:pt x="60" y="120"/>
                </a:lnTo>
                <a:close/>
                <a:moveTo>
                  <a:pt x="120" y="100"/>
                </a:moveTo>
                <a:cubicBezTo>
                  <a:pt x="120" y="104"/>
                  <a:pt x="116" y="107"/>
                  <a:pt x="112" y="108"/>
                </a:cubicBezTo>
                <a:cubicBezTo>
                  <a:pt x="112" y="108"/>
                  <a:pt x="90" y="114"/>
                  <a:pt x="68" y="120"/>
                </a:cubicBezTo>
                <a:cubicBezTo>
                  <a:pt x="68" y="20"/>
                  <a:pt x="68" y="20"/>
                  <a:pt x="68" y="2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23"/>
          <p:cNvSpPr>
            <a:spLocks noEditPoints="1"/>
          </p:cNvSpPr>
          <p:nvPr/>
        </p:nvSpPr>
        <p:spPr bwMode="auto">
          <a:xfrm>
            <a:off x="5079498" y="2539928"/>
            <a:ext cx="369633" cy="368413"/>
          </a:xfrm>
          <a:custGeom>
            <a:avLst/>
            <a:gdLst>
              <a:gd name="T0" fmla="*/ 96 w 128"/>
              <a:gd name="T1" fmla="*/ 56 h 128"/>
              <a:gd name="T2" fmla="*/ 32 w 128"/>
              <a:gd name="T3" fmla="*/ 56 h 128"/>
              <a:gd name="T4" fmla="*/ 28 w 128"/>
              <a:gd name="T5" fmla="*/ 60 h 128"/>
              <a:gd name="T6" fmla="*/ 32 w 128"/>
              <a:gd name="T7" fmla="*/ 64 h 128"/>
              <a:gd name="T8" fmla="*/ 96 w 128"/>
              <a:gd name="T9" fmla="*/ 64 h 128"/>
              <a:gd name="T10" fmla="*/ 100 w 128"/>
              <a:gd name="T11" fmla="*/ 60 h 128"/>
              <a:gd name="T12" fmla="*/ 96 w 128"/>
              <a:gd name="T13" fmla="*/ 56 h 128"/>
              <a:gd name="T14" fmla="*/ 96 w 128"/>
              <a:gd name="T15" fmla="*/ 80 h 128"/>
              <a:gd name="T16" fmla="*/ 32 w 128"/>
              <a:gd name="T17" fmla="*/ 80 h 128"/>
              <a:gd name="T18" fmla="*/ 28 w 128"/>
              <a:gd name="T19" fmla="*/ 84 h 128"/>
              <a:gd name="T20" fmla="*/ 32 w 128"/>
              <a:gd name="T21" fmla="*/ 88 h 128"/>
              <a:gd name="T22" fmla="*/ 96 w 128"/>
              <a:gd name="T23" fmla="*/ 88 h 128"/>
              <a:gd name="T24" fmla="*/ 100 w 128"/>
              <a:gd name="T25" fmla="*/ 84 h 128"/>
              <a:gd name="T26" fmla="*/ 96 w 128"/>
              <a:gd name="T27" fmla="*/ 80 h 128"/>
              <a:gd name="T28" fmla="*/ 96 w 128"/>
              <a:gd name="T29" fmla="*/ 32 h 128"/>
              <a:gd name="T30" fmla="*/ 32 w 128"/>
              <a:gd name="T31" fmla="*/ 32 h 128"/>
              <a:gd name="T32" fmla="*/ 28 w 128"/>
              <a:gd name="T33" fmla="*/ 36 h 128"/>
              <a:gd name="T34" fmla="*/ 32 w 128"/>
              <a:gd name="T35" fmla="*/ 40 h 128"/>
              <a:gd name="T36" fmla="*/ 96 w 128"/>
              <a:gd name="T37" fmla="*/ 40 h 128"/>
              <a:gd name="T38" fmla="*/ 100 w 128"/>
              <a:gd name="T39" fmla="*/ 36 h 128"/>
              <a:gd name="T40" fmla="*/ 96 w 128"/>
              <a:gd name="T41" fmla="*/ 32 h 128"/>
              <a:gd name="T42" fmla="*/ 112 w 128"/>
              <a:gd name="T43" fmla="*/ 0 h 128"/>
              <a:gd name="T44" fmla="*/ 16 w 128"/>
              <a:gd name="T45" fmla="*/ 0 h 128"/>
              <a:gd name="T46" fmla="*/ 0 w 128"/>
              <a:gd name="T47" fmla="*/ 17 h 128"/>
              <a:gd name="T48" fmla="*/ 0 w 128"/>
              <a:gd name="T49" fmla="*/ 112 h 128"/>
              <a:gd name="T50" fmla="*/ 16 w 128"/>
              <a:gd name="T51" fmla="*/ 128 h 128"/>
              <a:gd name="T52" fmla="*/ 111 w 128"/>
              <a:gd name="T53" fmla="*/ 128 h 128"/>
              <a:gd name="T54" fmla="*/ 128 w 128"/>
              <a:gd name="T55" fmla="*/ 112 h 128"/>
              <a:gd name="T56" fmla="*/ 128 w 128"/>
              <a:gd name="T57" fmla="*/ 16 h 128"/>
              <a:gd name="T58" fmla="*/ 112 w 128"/>
              <a:gd name="T59" fmla="*/ 0 h 128"/>
              <a:gd name="T60" fmla="*/ 120 w 128"/>
              <a:gd name="T61" fmla="*/ 112 h 128"/>
              <a:gd name="T62" fmla="*/ 111 w 128"/>
              <a:gd name="T63" fmla="*/ 120 h 128"/>
              <a:gd name="T64" fmla="*/ 16 w 128"/>
              <a:gd name="T65" fmla="*/ 120 h 128"/>
              <a:gd name="T66" fmla="*/ 8 w 128"/>
              <a:gd name="T67" fmla="*/ 112 h 128"/>
              <a:gd name="T68" fmla="*/ 8 w 128"/>
              <a:gd name="T69" fmla="*/ 17 h 128"/>
              <a:gd name="T70" fmla="*/ 16 w 128"/>
              <a:gd name="T71" fmla="*/ 8 h 128"/>
              <a:gd name="T72" fmla="*/ 112 w 128"/>
              <a:gd name="T73" fmla="*/ 8 h 128"/>
              <a:gd name="T74" fmla="*/ 120 w 128"/>
              <a:gd name="T75" fmla="*/ 16 h 128"/>
              <a:gd name="T76" fmla="*/ 120 w 128"/>
              <a:gd name="T7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9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0" y="56"/>
                  <a:pt x="28" y="58"/>
                  <a:pt x="28" y="60"/>
                </a:cubicBezTo>
                <a:cubicBezTo>
                  <a:pt x="28" y="62"/>
                  <a:pt x="30" y="64"/>
                  <a:pt x="32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8" y="64"/>
                  <a:pt x="100" y="62"/>
                  <a:pt x="100" y="60"/>
                </a:cubicBezTo>
                <a:cubicBezTo>
                  <a:pt x="100" y="58"/>
                  <a:pt x="98" y="56"/>
                  <a:pt x="96" y="56"/>
                </a:cubicBezTo>
                <a:close/>
                <a:moveTo>
                  <a:pt x="96" y="80"/>
                </a:moveTo>
                <a:cubicBezTo>
                  <a:pt x="32" y="80"/>
                  <a:pt x="32" y="80"/>
                  <a:pt x="32" y="80"/>
                </a:cubicBezTo>
                <a:cubicBezTo>
                  <a:pt x="30" y="80"/>
                  <a:pt x="28" y="82"/>
                  <a:pt x="28" y="84"/>
                </a:cubicBezTo>
                <a:cubicBezTo>
                  <a:pt x="28" y="86"/>
                  <a:pt x="30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8" y="88"/>
                  <a:pt x="100" y="86"/>
                  <a:pt x="100" y="84"/>
                </a:cubicBezTo>
                <a:cubicBezTo>
                  <a:pt x="100" y="82"/>
                  <a:pt x="98" y="80"/>
                  <a:pt x="96" y="80"/>
                </a:cubicBezTo>
                <a:close/>
                <a:moveTo>
                  <a:pt x="9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0" y="32"/>
                  <a:pt x="28" y="34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34"/>
                  <a:pt x="98" y="32"/>
                  <a:pt x="96" y="32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143041" y="473052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91301" y="2473781"/>
            <a:ext cx="23791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</a:rPr>
              <a:t>物流现状</a:t>
            </a:r>
            <a:r>
              <a:rPr lang="en-US" altLang="zh-CN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9" name="矩形 48"/>
          <p:cNvSpPr/>
          <p:nvPr/>
        </p:nvSpPr>
        <p:spPr>
          <a:xfrm>
            <a:off x="1614628" y="4533576"/>
            <a:ext cx="2355850" cy="74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</a:rPr>
              <a:t>未来需求</a:t>
            </a:r>
            <a:r>
              <a:rPr lang="en-US" altLang="zh-CN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矩形 23"/>
          <p:cNvSpPr/>
          <p:nvPr/>
        </p:nvSpPr>
        <p:spPr>
          <a:xfrm>
            <a:off x="851442" y="81616"/>
            <a:ext cx="3264360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Marketing Analysis</a:t>
            </a:r>
          </a:p>
        </p:txBody>
      </p:sp>
      <p:sp>
        <p:nvSpPr>
          <p:cNvPr id="25" name="矩形 24"/>
          <p:cNvSpPr/>
          <p:nvPr/>
        </p:nvSpPr>
        <p:spPr>
          <a:xfrm>
            <a:off x="851442" y="599776"/>
            <a:ext cx="20116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uFillTx/>
                <a:sym typeface="+mn-ea"/>
              </a:rPr>
              <a:t>市场分析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" y="297180"/>
            <a:ext cx="10753725" cy="660971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13970" y="1993900"/>
            <a:ext cx="12282805" cy="483425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1"/>
            <a:ext cx="3264360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Marketing Analysis</a:t>
            </a:r>
          </a:p>
        </p:txBody>
      </p:sp>
      <p:sp>
        <p:nvSpPr>
          <p:cNvPr id="21" name="矩形 20"/>
          <p:cNvSpPr/>
          <p:nvPr/>
        </p:nvSpPr>
        <p:spPr>
          <a:xfrm>
            <a:off x="-30480" y="-13204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51442" y="882135"/>
            <a:ext cx="20116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>
                <a:solidFill>
                  <a:schemeClr val="bg1"/>
                </a:solidFill>
                <a:uFillTx/>
                <a:sym typeface="+mn-ea"/>
              </a:rPr>
              <a:t>市场分析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-1"/>
          <p:cNvGraphicFramePr/>
          <p:nvPr>
            <p:extLst>
              <p:ext uri="{D42A27DB-BD31-4B8C-83A1-F6EECF244321}">
                <p14:modId xmlns:p14="http://schemas.microsoft.com/office/powerpoint/2010/main" val="3118190654"/>
              </p:ext>
            </p:extLst>
          </p:nvPr>
        </p:nvGraphicFramePr>
        <p:xfrm>
          <a:off x="1053465" y="2745740"/>
          <a:ext cx="6823075" cy="3496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7650"/>
                <a:gridCol w="4035425"/>
              </a:tblGrid>
              <a:tr h="69913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 </a:t>
                      </a:r>
                      <a:r>
                        <a:rPr lang="zh-CN" altLang="en-US" sz="2000" b="0" u="none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基本功能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 </a:t>
                      </a:r>
                      <a:r>
                        <a:rPr lang="zh-CN" altLang="en-US" sz="2000" b="0" u="none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车辆追踪呼叫对讲订单统计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781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 </a:t>
                      </a:r>
                      <a:r>
                        <a:rPr lang="zh-CN" altLang="en-US" sz="2000" b="0" u="none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竞争优势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  </a:t>
                      </a:r>
                      <a:r>
                        <a:rPr lang="zh-CN" altLang="en-US" sz="2000" b="0" u="none" dirty="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实时对讲，支持语音、视频、图片 等多种格式；报警系统完善，可对驾驶车辆进行多方位监测；业务统计，利用驾驶车辆返回数据，建立评分机制；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342630" y="6050915"/>
            <a:ext cx="318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基本因素和竞争因素表</a:t>
            </a:r>
          </a:p>
        </p:txBody>
      </p:sp>
    </p:spTree>
    <p:extLst>
      <p:ext uri="{BB962C8B-B14F-4D97-AF65-F5344CB8AC3E}">
        <p14:creationId xmlns:p14="http://schemas.microsoft.com/office/powerpoint/2010/main" val="451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73660"/>
            <a:ext cx="10058400" cy="66802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45720" y="2304415"/>
            <a:ext cx="12192000" cy="4514850"/>
          </a:xfrm>
          <a:prstGeom prst="rect">
            <a:avLst/>
          </a:prstGeom>
          <a:solidFill>
            <a:schemeClr val="accent2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062595" y="1560830"/>
            <a:ext cx="374332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SWOT分析</a:t>
            </a:r>
          </a:p>
        </p:txBody>
      </p:sp>
      <p:graphicFrame>
        <p:nvGraphicFramePr>
          <p:cNvPr id="10" name="表格 9"/>
          <p:cNvGraphicFramePr/>
          <p:nvPr/>
        </p:nvGraphicFramePr>
        <p:xfrm>
          <a:off x="1713865" y="2821305"/>
          <a:ext cx="8137525" cy="351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6095"/>
                <a:gridCol w="3821430"/>
              </a:tblGrid>
              <a:tr h="184340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国家政策支持；产品使用效果好；拥有独特的wave专利技术；成本低；良好的创新能力与客户服务；优秀的产品质量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继续开展对物流运输车队管理的研究；将本产品大规模推广；尽快完成由实验向应用转化的过程；由核心技能向产品组合转化；加强新功能的研发      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668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行业新进入者的动态；智能物流行业的发展趋势；国家政策的变动；与企业客户及时交流沟通，了解客户的需求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cs typeface="宋体" charset="0"/>
                        </a:rPr>
                        <a:t>客户对货gogo的使用需要一个熟悉的过程；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991870" y="3428365"/>
            <a:ext cx="574675" cy="2431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     </a:t>
            </a:r>
            <a:r>
              <a:rPr lang="zh-CN" altLang="en-US" sz="2400">
                <a:solidFill>
                  <a:schemeClr val="bg1"/>
                </a:solidFill>
              </a:rPr>
              <a:t>外部因素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048875" y="3005455"/>
            <a:ext cx="574675" cy="13944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  </a:t>
            </a:r>
            <a:r>
              <a:rPr lang="zh-CN" altLang="en-US" sz="2400">
                <a:solidFill>
                  <a:schemeClr val="bg1"/>
                </a:solidFill>
              </a:rPr>
              <a:t>机会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048875" y="5108575"/>
            <a:ext cx="574675" cy="1024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威胁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73270" y="2343150"/>
            <a:ext cx="304609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          </a:t>
            </a:r>
            <a:r>
              <a:rPr lang="zh-CN" altLang="en-US" sz="2400">
                <a:solidFill>
                  <a:schemeClr val="bg1"/>
                </a:solidFill>
              </a:rPr>
              <a:t>内部因素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17135" y="6336030"/>
            <a:ext cx="215836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    </a:t>
            </a:r>
            <a:r>
              <a:rPr lang="zh-CN" altLang="en-US" sz="2400">
                <a:solidFill>
                  <a:schemeClr val="bg1"/>
                </a:solidFill>
              </a:rPr>
              <a:t>外部因素</a:t>
            </a:r>
          </a:p>
        </p:txBody>
      </p:sp>
      <p:sp>
        <p:nvSpPr>
          <p:cNvPr id="57" name="矩形 56"/>
          <p:cNvSpPr/>
          <p:nvPr/>
        </p:nvSpPr>
        <p:spPr>
          <a:xfrm>
            <a:off x="851442" y="81616"/>
            <a:ext cx="3264360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Marketing Analysis</a:t>
            </a:r>
          </a:p>
        </p:txBody>
      </p:sp>
      <p:sp>
        <p:nvSpPr>
          <p:cNvPr id="58" name="矩形 57"/>
          <p:cNvSpPr/>
          <p:nvPr/>
        </p:nvSpPr>
        <p:spPr>
          <a:xfrm>
            <a:off x="851442" y="599776"/>
            <a:ext cx="20116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uFillTx/>
                <a:sym typeface="+mn-ea"/>
              </a:rPr>
              <a:t>市场分析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91870" y="3428365"/>
            <a:ext cx="574675" cy="24314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     </a:t>
            </a:r>
            <a:r>
              <a:rPr lang="zh-CN" altLang="en-US" sz="2400">
                <a:solidFill>
                  <a:schemeClr val="bg1"/>
                </a:solidFill>
              </a:rPr>
              <a:t>外部因素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048875" y="5108575"/>
            <a:ext cx="574675" cy="1024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威胁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17135" y="6336030"/>
            <a:ext cx="215836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    </a:t>
            </a:r>
            <a:r>
              <a:rPr lang="zh-CN" altLang="en-US" sz="2400">
                <a:solidFill>
                  <a:schemeClr val="bg1"/>
                </a:solidFill>
              </a:rPr>
              <a:t>外部因素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64" y="-36699"/>
            <a:ext cx="12258464" cy="685596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51442" y="81616"/>
            <a:ext cx="3264360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Marketing Analysis</a:t>
            </a:r>
          </a:p>
        </p:txBody>
      </p:sp>
      <p:sp>
        <p:nvSpPr>
          <p:cNvPr id="19" name="矩形 18"/>
          <p:cNvSpPr/>
          <p:nvPr/>
        </p:nvSpPr>
        <p:spPr>
          <a:xfrm>
            <a:off x="851442" y="599776"/>
            <a:ext cx="20116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uFillTx/>
                <a:sym typeface="+mn-ea"/>
              </a:rPr>
              <a:t>市场分析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088731" y="1835908"/>
            <a:ext cx="2014539" cy="2692550"/>
            <a:chOff x="4895137" y="2285747"/>
            <a:chExt cx="2014538" cy="2692550"/>
          </a:xfrm>
        </p:grpSpPr>
        <p:sp>
          <p:nvSpPr>
            <p:cNvPr id="28" name="椭圆 27"/>
            <p:cNvSpPr/>
            <p:nvPr/>
          </p:nvSpPr>
          <p:spPr>
            <a:xfrm>
              <a:off x="4895137" y="4211714"/>
              <a:ext cx="2014538" cy="766583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泪滴形 28"/>
            <p:cNvSpPr/>
            <p:nvPr/>
          </p:nvSpPr>
          <p:spPr>
            <a:xfrm rot="8100000">
              <a:off x="5137804" y="2285747"/>
              <a:ext cx="1529209" cy="1529209"/>
            </a:xfrm>
            <a:prstGeom prst="teardrop">
              <a:avLst>
                <a:gd name="adj" fmla="val 12440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655665" y="4528458"/>
              <a:ext cx="493485" cy="116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603223" y="4516119"/>
              <a:ext cx="598368" cy="140792"/>
            </a:xfrm>
            <a:prstGeom prst="ellipse">
              <a:avLst/>
            </a:prstGeom>
            <a:noFill/>
            <a:ln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027324" y="2819518"/>
              <a:ext cx="1787814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营销策略</a:t>
              </a:r>
            </a:p>
          </p:txBody>
        </p:sp>
        <p:sp>
          <p:nvSpPr>
            <p:cNvPr id="33" name="等腰三角形 32"/>
            <p:cNvSpPr/>
            <p:nvPr/>
          </p:nvSpPr>
          <p:spPr>
            <a:xfrm rot="10800000">
              <a:off x="5739502" y="3930844"/>
              <a:ext cx="325809" cy="2808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4" name="椭圆 33"/>
          <p:cNvSpPr/>
          <p:nvPr/>
        </p:nvSpPr>
        <p:spPr>
          <a:xfrm>
            <a:off x="7662399" y="5030469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161295" y="2861258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462543" y="5030469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956595" y="2861258"/>
            <a:ext cx="568164" cy="216202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4027728" y="2331941"/>
            <a:ext cx="414339" cy="514350"/>
            <a:chOff x="7756938" y="5035240"/>
            <a:chExt cx="414338" cy="514350"/>
          </a:xfrm>
        </p:grpSpPr>
        <p:sp>
          <p:nvSpPr>
            <p:cNvPr id="39" name="任意多边形 38"/>
            <p:cNvSpPr/>
            <p:nvPr/>
          </p:nvSpPr>
          <p:spPr>
            <a:xfrm>
              <a:off x="7756938" y="5035240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20"/>
            <p:cNvSpPr/>
            <p:nvPr/>
          </p:nvSpPr>
          <p:spPr bwMode="auto">
            <a:xfrm>
              <a:off x="7785370" y="5094279"/>
              <a:ext cx="350185" cy="350188"/>
            </a:xfrm>
            <a:custGeom>
              <a:avLst/>
              <a:gdLst>
                <a:gd name="T0" fmla="*/ 60 w 60"/>
                <a:gd name="T1" fmla="*/ 22 h 60"/>
                <a:gd name="T2" fmla="*/ 30 w 60"/>
                <a:gd name="T3" fmla="*/ 0 h 60"/>
                <a:gd name="T4" fmla="*/ 0 w 60"/>
                <a:gd name="T5" fmla="*/ 22 h 60"/>
                <a:gd name="T6" fmla="*/ 30 w 60"/>
                <a:gd name="T7" fmla="*/ 44 h 60"/>
                <a:gd name="T8" fmla="*/ 33 w 60"/>
                <a:gd name="T9" fmla="*/ 44 h 60"/>
                <a:gd name="T10" fmla="*/ 35 w 60"/>
                <a:gd name="T11" fmla="*/ 44 h 60"/>
                <a:gd name="T12" fmla="*/ 37 w 60"/>
                <a:gd name="T13" fmla="*/ 43 h 60"/>
                <a:gd name="T14" fmla="*/ 32 w 60"/>
                <a:gd name="T15" fmla="*/ 60 h 60"/>
                <a:gd name="T16" fmla="*/ 60 w 60"/>
                <a:gd name="T17" fmla="*/ 24 h 60"/>
                <a:gd name="T18" fmla="*/ 60 w 60"/>
                <a:gd name="T19" fmla="*/ 23 h 60"/>
                <a:gd name="T20" fmla="*/ 60 w 60"/>
                <a:gd name="T21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60" y="22"/>
                  </a:moveTo>
                  <a:cubicBezTo>
                    <a:pt x="60" y="10"/>
                    <a:pt x="47" y="0"/>
                    <a:pt x="30" y="0"/>
                  </a:cubicBezTo>
                  <a:cubicBezTo>
                    <a:pt x="13" y="0"/>
                    <a:pt x="0" y="10"/>
                    <a:pt x="0" y="22"/>
                  </a:cubicBezTo>
                  <a:cubicBezTo>
                    <a:pt x="0" y="34"/>
                    <a:pt x="13" y="44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4"/>
                    <a:pt x="34" y="44"/>
                    <a:pt x="35" y="44"/>
                  </a:cubicBezTo>
                  <a:cubicBezTo>
                    <a:pt x="36" y="44"/>
                    <a:pt x="37" y="43"/>
                    <a:pt x="37" y="43"/>
                  </a:cubicBezTo>
                  <a:cubicBezTo>
                    <a:pt x="37" y="50"/>
                    <a:pt x="36" y="56"/>
                    <a:pt x="32" y="60"/>
                  </a:cubicBezTo>
                  <a:cubicBezTo>
                    <a:pt x="32" y="60"/>
                    <a:pt x="60" y="36"/>
                    <a:pt x="60" y="24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216727" y="2394858"/>
            <a:ext cx="414339" cy="514350"/>
            <a:chOff x="7773764" y="1379486"/>
            <a:chExt cx="414338" cy="514350"/>
          </a:xfrm>
        </p:grpSpPr>
        <p:sp>
          <p:nvSpPr>
            <p:cNvPr id="42" name="任意多边形 41"/>
            <p:cNvSpPr/>
            <p:nvPr/>
          </p:nvSpPr>
          <p:spPr>
            <a:xfrm>
              <a:off x="7773764" y="1379486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24"/>
            <p:cNvSpPr>
              <a:spLocks noEditPoints="1"/>
            </p:cNvSpPr>
            <p:nvPr/>
          </p:nvSpPr>
          <p:spPr bwMode="auto">
            <a:xfrm>
              <a:off x="7816628" y="1424417"/>
              <a:ext cx="355119" cy="355119"/>
            </a:xfrm>
            <a:custGeom>
              <a:avLst/>
              <a:gdLst>
                <a:gd name="T0" fmla="*/ 58 w 61"/>
                <a:gd name="T1" fmla="*/ 50 h 61"/>
                <a:gd name="T2" fmla="*/ 48 w 61"/>
                <a:gd name="T3" fmla="*/ 40 h 61"/>
                <a:gd name="T4" fmla="*/ 52 w 61"/>
                <a:gd name="T5" fmla="*/ 26 h 61"/>
                <a:gd name="T6" fmla="*/ 26 w 61"/>
                <a:gd name="T7" fmla="*/ 0 h 61"/>
                <a:gd name="T8" fmla="*/ 0 w 61"/>
                <a:gd name="T9" fmla="*/ 26 h 61"/>
                <a:gd name="T10" fmla="*/ 26 w 61"/>
                <a:gd name="T11" fmla="*/ 52 h 61"/>
                <a:gd name="T12" fmla="*/ 40 w 61"/>
                <a:gd name="T13" fmla="*/ 48 h 61"/>
                <a:gd name="T14" fmla="*/ 50 w 61"/>
                <a:gd name="T15" fmla="*/ 58 h 61"/>
                <a:gd name="T16" fmla="*/ 58 w 61"/>
                <a:gd name="T17" fmla="*/ 58 h 61"/>
                <a:gd name="T18" fmla="*/ 58 w 61"/>
                <a:gd name="T19" fmla="*/ 50 h 61"/>
                <a:gd name="T20" fmla="*/ 26 w 61"/>
                <a:gd name="T21" fmla="*/ 44 h 61"/>
                <a:gd name="T22" fmla="*/ 8 w 61"/>
                <a:gd name="T23" fmla="*/ 26 h 61"/>
                <a:gd name="T24" fmla="*/ 26 w 61"/>
                <a:gd name="T25" fmla="*/ 8 h 61"/>
                <a:gd name="T26" fmla="*/ 44 w 61"/>
                <a:gd name="T27" fmla="*/ 26 h 61"/>
                <a:gd name="T28" fmla="*/ 26 w 61"/>
                <a:gd name="T29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61">
                  <a:moveTo>
                    <a:pt x="58" y="5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2" y="3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31" y="52"/>
                    <a:pt x="36" y="51"/>
                    <a:pt x="40" y="4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2" y="61"/>
                    <a:pt x="56" y="61"/>
                    <a:pt x="58" y="58"/>
                  </a:cubicBezTo>
                  <a:cubicBezTo>
                    <a:pt x="61" y="56"/>
                    <a:pt x="61" y="52"/>
                    <a:pt x="58" y="50"/>
                  </a:cubicBezTo>
                  <a:close/>
                  <a:moveTo>
                    <a:pt x="26" y="44"/>
                  </a:moveTo>
                  <a:cubicBezTo>
                    <a:pt x="16" y="44"/>
                    <a:pt x="8" y="36"/>
                    <a:pt x="8" y="26"/>
                  </a:cubicBezTo>
                  <a:cubicBezTo>
                    <a:pt x="8" y="16"/>
                    <a:pt x="16" y="8"/>
                    <a:pt x="26" y="8"/>
                  </a:cubicBezTo>
                  <a:cubicBezTo>
                    <a:pt x="36" y="8"/>
                    <a:pt x="44" y="16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723121" y="4579190"/>
            <a:ext cx="414339" cy="514350"/>
            <a:chOff x="8562641" y="3207363"/>
            <a:chExt cx="414338" cy="514350"/>
          </a:xfrm>
        </p:grpSpPr>
        <p:sp>
          <p:nvSpPr>
            <p:cNvPr id="45" name="任意多边形 44"/>
            <p:cNvSpPr/>
            <p:nvPr/>
          </p:nvSpPr>
          <p:spPr>
            <a:xfrm>
              <a:off x="8562641" y="3207363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8652670" y="3239438"/>
              <a:ext cx="234280" cy="350188"/>
            </a:xfrm>
            <a:custGeom>
              <a:avLst/>
              <a:gdLst>
                <a:gd name="T0" fmla="*/ 40 w 40"/>
                <a:gd name="T1" fmla="*/ 17 h 60"/>
                <a:gd name="T2" fmla="*/ 20 w 40"/>
                <a:gd name="T3" fmla="*/ 0 h 60"/>
                <a:gd name="T4" fmla="*/ 0 w 40"/>
                <a:gd name="T5" fmla="*/ 17 h 60"/>
                <a:gd name="T6" fmla="*/ 0 w 40"/>
                <a:gd name="T7" fmla="*/ 20 h 60"/>
                <a:gd name="T8" fmla="*/ 20 w 40"/>
                <a:gd name="T9" fmla="*/ 60 h 60"/>
                <a:gd name="T10" fmla="*/ 40 w 40"/>
                <a:gd name="T11" fmla="*/ 20 h 60"/>
                <a:gd name="T12" fmla="*/ 40 w 40"/>
                <a:gd name="T13" fmla="*/ 17 h 60"/>
                <a:gd name="T14" fmla="*/ 20 w 40"/>
                <a:gd name="T15" fmla="*/ 28 h 60"/>
                <a:gd name="T16" fmla="*/ 12 w 40"/>
                <a:gd name="T17" fmla="*/ 20 h 60"/>
                <a:gd name="T18" fmla="*/ 20 w 40"/>
                <a:gd name="T19" fmla="*/ 12 h 60"/>
                <a:gd name="T20" fmla="*/ 28 w 40"/>
                <a:gd name="T21" fmla="*/ 20 h 60"/>
                <a:gd name="T22" fmla="*/ 20 w 40"/>
                <a:gd name="T23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0">
                  <a:moveTo>
                    <a:pt x="40" y="17"/>
                  </a:moveTo>
                  <a:cubicBezTo>
                    <a:pt x="38" y="8"/>
                    <a:pt x="30" y="0"/>
                    <a:pt x="20" y="0"/>
                  </a:cubicBezTo>
                  <a:cubicBezTo>
                    <a:pt x="10" y="0"/>
                    <a:pt x="2" y="8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40"/>
                    <a:pt x="20" y="60"/>
                    <a:pt x="20" y="60"/>
                  </a:cubicBezTo>
                  <a:cubicBezTo>
                    <a:pt x="20" y="60"/>
                    <a:pt x="40" y="40"/>
                    <a:pt x="40" y="20"/>
                  </a:cubicBezTo>
                  <a:cubicBezTo>
                    <a:pt x="40" y="19"/>
                    <a:pt x="40" y="18"/>
                    <a:pt x="40" y="17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539456" y="4528458"/>
            <a:ext cx="414339" cy="514350"/>
            <a:chOff x="3191254" y="3171825"/>
            <a:chExt cx="414338" cy="514350"/>
          </a:xfrm>
        </p:grpSpPr>
        <p:sp>
          <p:nvSpPr>
            <p:cNvPr id="48" name="任意多边形 47"/>
            <p:cNvSpPr/>
            <p:nvPr/>
          </p:nvSpPr>
          <p:spPr>
            <a:xfrm>
              <a:off x="3191254" y="3171825"/>
              <a:ext cx="414338" cy="514350"/>
            </a:xfrm>
            <a:custGeom>
              <a:avLst/>
              <a:gdLst>
                <a:gd name="connsiteX0" fmla="*/ 69058 w 414338"/>
                <a:gd name="connsiteY0" fmla="*/ 0 h 514350"/>
                <a:gd name="connsiteX1" fmla="*/ 345280 w 414338"/>
                <a:gd name="connsiteY1" fmla="*/ 0 h 514350"/>
                <a:gd name="connsiteX2" fmla="*/ 414338 w 414338"/>
                <a:gd name="connsiteY2" fmla="*/ 69058 h 514350"/>
                <a:gd name="connsiteX3" fmla="*/ 414338 w 414338"/>
                <a:gd name="connsiteY3" fmla="*/ 345280 h 514350"/>
                <a:gd name="connsiteX4" fmla="*/ 345280 w 414338"/>
                <a:gd name="connsiteY4" fmla="*/ 414338 h 514350"/>
                <a:gd name="connsiteX5" fmla="*/ 265176 w 414338"/>
                <a:gd name="connsiteY5" fmla="*/ 414338 h 514350"/>
                <a:gd name="connsiteX6" fmla="*/ 207169 w 414338"/>
                <a:gd name="connsiteY6" fmla="*/ 514350 h 514350"/>
                <a:gd name="connsiteX7" fmla="*/ 149162 w 414338"/>
                <a:gd name="connsiteY7" fmla="*/ 414338 h 514350"/>
                <a:gd name="connsiteX8" fmla="*/ 69058 w 414338"/>
                <a:gd name="connsiteY8" fmla="*/ 414338 h 514350"/>
                <a:gd name="connsiteX9" fmla="*/ 0 w 414338"/>
                <a:gd name="connsiteY9" fmla="*/ 345280 h 514350"/>
                <a:gd name="connsiteX10" fmla="*/ 0 w 414338"/>
                <a:gd name="connsiteY10" fmla="*/ 69058 h 514350"/>
                <a:gd name="connsiteX11" fmla="*/ 69058 w 414338"/>
                <a:gd name="connsiteY1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4338" h="514350">
                  <a:moveTo>
                    <a:pt x="69058" y="0"/>
                  </a:moveTo>
                  <a:lnTo>
                    <a:pt x="345280" y="0"/>
                  </a:lnTo>
                  <a:cubicBezTo>
                    <a:pt x="383420" y="0"/>
                    <a:pt x="414338" y="30918"/>
                    <a:pt x="414338" y="69058"/>
                  </a:cubicBezTo>
                  <a:lnTo>
                    <a:pt x="414338" y="345280"/>
                  </a:lnTo>
                  <a:cubicBezTo>
                    <a:pt x="414338" y="383420"/>
                    <a:pt x="383420" y="414338"/>
                    <a:pt x="345280" y="414338"/>
                  </a:cubicBezTo>
                  <a:lnTo>
                    <a:pt x="265176" y="414338"/>
                  </a:lnTo>
                  <a:lnTo>
                    <a:pt x="207169" y="514350"/>
                  </a:lnTo>
                  <a:lnTo>
                    <a:pt x="149162" y="414338"/>
                  </a:lnTo>
                  <a:lnTo>
                    <a:pt x="69058" y="414338"/>
                  </a:lnTo>
                  <a:cubicBezTo>
                    <a:pt x="30918" y="414338"/>
                    <a:pt x="0" y="383420"/>
                    <a:pt x="0" y="345280"/>
                  </a:cubicBezTo>
                  <a:lnTo>
                    <a:pt x="0" y="69058"/>
                  </a:lnTo>
                  <a:cubicBezTo>
                    <a:pt x="0" y="30918"/>
                    <a:pt x="30918" y="0"/>
                    <a:pt x="69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Freeform 23"/>
            <p:cNvSpPr>
              <a:spLocks noEditPoints="1"/>
            </p:cNvSpPr>
            <p:nvPr/>
          </p:nvSpPr>
          <p:spPr bwMode="auto">
            <a:xfrm>
              <a:off x="3219685" y="3238185"/>
              <a:ext cx="350186" cy="256475"/>
            </a:xfrm>
            <a:custGeom>
              <a:avLst/>
              <a:gdLst>
                <a:gd name="T0" fmla="*/ 52 w 60"/>
                <a:gd name="T1" fmla="*/ 0 h 44"/>
                <a:gd name="T2" fmla="*/ 8 w 60"/>
                <a:gd name="T3" fmla="*/ 0 h 44"/>
                <a:gd name="T4" fmla="*/ 0 w 60"/>
                <a:gd name="T5" fmla="*/ 8 h 44"/>
                <a:gd name="T6" fmla="*/ 0 w 60"/>
                <a:gd name="T7" fmla="*/ 36 h 44"/>
                <a:gd name="T8" fmla="*/ 8 w 60"/>
                <a:gd name="T9" fmla="*/ 44 h 44"/>
                <a:gd name="T10" fmla="*/ 52 w 60"/>
                <a:gd name="T11" fmla="*/ 44 h 44"/>
                <a:gd name="T12" fmla="*/ 60 w 60"/>
                <a:gd name="T13" fmla="*/ 36 h 44"/>
                <a:gd name="T14" fmla="*/ 60 w 60"/>
                <a:gd name="T15" fmla="*/ 8 h 44"/>
                <a:gd name="T16" fmla="*/ 52 w 60"/>
                <a:gd name="T17" fmla="*/ 0 h 44"/>
                <a:gd name="T18" fmla="*/ 52 w 60"/>
                <a:gd name="T19" fmla="*/ 32 h 44"/>
                <a:gd name="T20" fmla="*/ 48 w 60"/>
                <a:gd name="T21" fmla="*/ 36 h 44"/>
                <a:gd name="T22" fmla="*/ 38 w 60"/>
                <a:gd name="T23" fmla="*/ 26 h 44"/>
                <a:gd name="T24" fmla="*/ 32 w 60"/>
                <a:gd name="T25" fmla="*/ 32 h 44"/>
                <a:gd name="T26" fmla="*/ 28 w 60"/>
                <a:gd name="T27" fmla="*/ 32 h 44"/>
                <a:gd name="T28" fmla="*/ 22 w 60"/>
                <a:gd name="T29" fmla="*/ 26 h 44"/>
                <a:gd name="T30" fmla="*/ 12 w 60"/>
                <a:gd name="T31" fmla="*/ 36 h 44"/>
                <a:gd name="T32" fmla="*/ 8 w 60"/>
                <a:gd name="T33" fmla="*/ 32 h 44"/>
                <a:gd name="T34" fmla="*/ 18 w 60"/>
                <a:gd name="T35" fmla="*/ 22 h 44"/>
                <a:gd name="T36" fmla="*/ 16 w 60"/>
                <a:gd name="T37" fmla="*/ 20 h 44"/>
                <a:gd name="T38" fmla="*/ 8 w 60"/>
                <a:gd name="T39" fmla="*/ 12 h 44"/>
                <a:gd name="T40" fmla="*/ 12 w 60"/>
                <a:gd name="T41" fmla="*/ 8 h 44"/>
                <a:gd name="T42" fmla="*/ 28 w 60"/>
                <a:gd name="T43" fmla="*/ 24 h 44"/>
                <a:gd name="T44" fmla="*/ 32 w 60"/>
                <a:gd name="T45" fmla="*/ 24 h 44"/>
                <a:gd name="T46" fmla="*/ 48 w 60"/>
                <a:gd name="T47" fmla="*/ 8 h 44"/>
                <a:gd name="T48" fmla="*/ 52 w 60"/>
                <a:gd name="T49" fmla="*/ 12 h 44"/>
                <a:gd name="T50" fmla="*/ 44 w 60"/>
                <a:gd name="T51" fmla="*/ 20 h 44"/>
                <a:gd name="T52" fmla="*/ 42 w 60"/>
                <a:gd name="T53" fmla="*/ 22 h 44"/>
                <a:gd name="T54" fmla="*/ 52 w 60"/>
                <a:gd name="T55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44">
                  <a:moveTo>
                    <a:pt x="5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44"/>
                    <a:pt x="60" y="40"/>
                    <a:pt x="60" y="3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4"/>
                    <a:pt x="56" y="0"/>
                    <a:pt x="52" y="0"/>
                  </a:cubicBezTo>
                  <a:close/>
                  <a:moveTo>
                    <a:pt x="52" y="32"/>
                  </a:moveTo>
                  <a:cubicBezTo>
                    <a:pt x="48" y="36"/>
                    <a:pt x="48" y="36"/>
                    <a:pt x="48" y="3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52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452863" y="4454475"/>
            <a:ext cx="2920365" cy="1898650"/>
            <a:chOff x="2452863" y="4454474"/>
            <a:chExt cx="2920365" cy="1898650"/>
          </a:xfrm>
        </p:grpSpPr>
        <p:sp>
          <p:nvSpPr>
            <p:cNvPr id="51" name="文本框 50"/>
            <p:cNvSpPr txBox="1"/>
            <p:nvPr/>
          </p:nvSpPr>
          <p:spPr>
            <a:xfrm>
              <a:off x="2452863" y="4454474"/>
              <a:ext cx="2072640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渠道（Place）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2452863" y="4871034"/>
              <a:ext cx="2920365" cy="1482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1.业务会议和业务展览</a:t>
              </a:r>
            </a:p>
            <a:p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2.网上销售</a:t>
              </a:r>
            </a:p>
            <a:p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3.捆绑式销售</a:t>
              </a: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8637905" y="4454525"/>
            <a:ext cx="324929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促销（Promotion）</a:t>
            </a:r>
          </a:p>
        </p:txBody>
      </p:sp>
      <p:sp>
        <p:nvSpPr>
          <p:cNvPr id="54" name="矩形 53"/>
          <p:cNvSpPr/>
          <p:nvPr/>
        </p:nvSpPr>
        <p:spPr>
          <a:xfrm>
            <a:off x="8637864" y="4871044"/>
            <a:ext cx="2388240" cy="148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1.前期积累</a:t>
            </a: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中期发展阶段</a:t>
            </a:r>
          </a:p>
          <a:p>
            <a:endParaRPr lang="zh-CN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3.发展后期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179355" y="2208957"/>
            <a:ext cx="2388240" cy="2172979"/>
            <a:chOff x="1179354" y="2208956"/>
            <a:chExt cx="2388239" cy="2172979"/>
          </a:xfrm>
        </p:grpSpPr>
        <p:sp>
          <p:nvSpPr>
            <p:cNvPr id="56" name="文本框 55"/>
            <p:cNvSpPr txBox="1"/>
            <p:nvPr/>
          </p:nvSpPr>
          <p:spPr>
            <a:xfrm>
              <a:off x="1179989" y="2208956"/>
              <a:ext cx="2387599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chemeClr val="bg1"/>
                  </a:solidFill>
                </a:rPr>
                <a:t>产品(Product)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179354" y="2625525"/>
              <a:ext cx="2388239" cy="1756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通过对竞争者的调查和科学分析，我们能够确定本产品的核心竞争力，在于车队管理与WAVE的技术性结合。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446838" y="2208957"/>
            <a:ext cx="2388243" cy="1898659"/>
            <a:chOff x="1179354" y="2208956"/>
            <a:chExt cx="2388242" cy="1898659"/>
          </a:xfrm>
        </p:grpSpPr>
        <p:sp>
          <p:nvSpPr>
            <p:cNvPr id="59" name="文本框 58"/>
            <p:cNvSpPr txBox="1"/>
            <p:nvPr/>
          </p:nvSpPr>
          <p:spPr>
            <a:xfrm>
              <a:off x="1779781" y="2208956"/>
              <a:ext cx="1787815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chemeClr val="bg1"/>
                  </a:solidFill>
                </a:rPr>
                <a:t>价格(Price)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1179354" y="2625525"/>
              <a:ext cx="2388239" cy="1482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据不同的市场定位，制定不同的价格策略，产品的定价依据是企业的品牌战略，注重品牌的含金量。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0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64" y="-36699"/>
            <a:ext cx="12258464" cy="6855964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1324202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07398" y="2414587"/>
            <a:ext cx="2257425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090593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Freeform 165"/>
          <p:cNvSpPr>
            <a:spLocks noEditPoints="1"/>
          </p:cNvSpPr>
          <p:nvPr/>
        </p:nvSpPr>
        <p:spPr bwMode="auto">
          <a:xfrm>
            <a:off x="3949248" y="2733676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165"/>
          <p:cNvSpPr>
            <a:spLocks noEditPoints="1"/>
          </p:cNvSpPr>
          <p:nvPr/>
        </p:nvSpPr>
        <p:spPr bwMode="auto">
          <a:xfrm>
            <a:off x="7332444" y="2733676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378915" y="2414261"/>
            <a:ext cx="2240280" cy="84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130" fontAlgn="base"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bg1"/>
                </a:solidFill>
              </a:rPr>
              <a:t>业务会议和业务展览</a:t>
            </a:r>
          </a:p>
        </p:txBody>
      </p:sp>
      <p:sp>
        <p:nvSpPr>
          <p:cNvPr id="67" name="矩形 66"/>
          <p:cNvSpPr/>
          <p:nvPr/>
        </p:nvSpPr>
        <p:spPr>
          <a:xfrm>
            <a:off x="4890220" y="2507606"/>
            <a:ext cx="1892935" cy="613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accent2"/>
                </a:solidFill>
              </a:rPr>
              <a:t>网上销售</a:t>
            </a:r>
            <a:r>
              <a:rPr lang="en-US" altLang="zh-CN" sz="24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68" name="矩形 67"/>
          <p:cNvSpPr/>
          <p:nvPr/>
        </p:nvSpPr>
        <p:spPr>
          <a:xfrm>
            <a:off x="7519670" y="2507615"/>
            <a:ext cx="2802890" cy="613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bg1"/>
                </a:solidFill>
              </a:rPr>
              <a:t>捆绑式销售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9" name="矩形 68"/>
          <p:cNvSpPr/>
          <p:nvPr/>
        </p:nvSpPr>
        <p:spPr>
          <a:xfrm>
            <a:off x="1172210" y="4050030"/>
            <a:ext cx="2654935" cy="1756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邀请物流行业相关企业用户参加定期举办的行业年会、技术交流会、产品展销会等，以此传递产品信息、加强双向沟通。</a:t>
            </a:r>
          </a:p>
        </p:txBody>
      </p:sp>
      <p:sp>
        <p:nvSpPr>
          <p:cNvPr id="70" name="矩形 69"/>
          <p:cNvSpPr/>
          <p:nvPr/>
        </p:nvSpPr>
        <p:spPr>
          <a:xfrm>
            <a:off x="4631548" y="4049904"/>
            <a:ext cx="2409120" cy="1207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在网上销售软件，开展电子商务业务，开始成为一种新型的销售模式。</a:t>
            </a:r>
          </a:p>
        </p:txBody>
      </p:sp>
      <p:sp>
        <p:nvSpPr>
          <p:cNvPr id="71" name="矩形 70"/>
          <p:cNvSpPr/>
          <p:nvPr/>
        </p:nvSpPr>
        <p:spPr>
          <a:xfrm>
            <a:off x="8090308" y="4049904"/>
            <a:ext cx="2409120" cy="2030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dirty="0">
                <a:solidFill>
                  <a:schemeClr val="bg1"/>
                </a:solidFill>
              </a:rPr>
              <a:t>与国内手机厂商合作推出特定的手机产品，推出“物流行业的必备手机”等宣传，借助硬件厂家的力量进一步壮大自己，从而树立品牌。</a:t>
            </a:r>
          </a:p>
        </p:txBody>
      </p:sp>
      <p:sp>
        <p:nvSpPr>
          <p:cNvPr id="72" name="椭圆 71"/>
          <p:cNvSpPr/>
          <p:nvPr/>
        </p:nvSpPr>
        <p:spPr>
          <a:xfrm flipV="1">
            <a:off x="1324201" y="3403179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flipV="1">
            <a:off x="4707397" y="3403179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flipV="1">
            <a:off x="8090592" y="3403179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11486515" y="94615"/>
            <a:ext cx="640080" cy="18440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渠道</a:t>
            </a:r>
          </a:p>
        </p:txBody>
      </p:sp>
      <p:sp>
        <p:nvSpPr>
          <p:cNvPr id="80" name="矩形 79"/>
          <p:cNvSpPr/>
          <p:nvPr/>
        </p:nvSpPr>
        <p:spPr>
          <a:xfrm>
            <a:off x="851442" y="81616"/>
            <a:ext cx="3264360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Marketing Analysis</a:t>
            </a:r>
          </a:p>
        </p:txBody>
      </p:sp>
      <p:sp>
        <p:nvSpPr>
          <p:cNvPr id="81" name="矩形 80"/>
          <p:cNvSpPr/>
          <p:nvPr/>
        </p:nvSpPr>
        <p:spPr>
          <a:xfrm>
            <a:off x="851442" y="599776"/>
            <a:ext cx="20116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uFillTx/>
                <a:sym typeface="+mn-ea"/>
              </a:rPr>
              <a:t>市场分析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64" y="-36699"/>
            <a:ext cx="12258464" cy="68559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24202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07398" y="2414587"/>
            <a:ext cx="2257425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90593" y="2414587"/>
            <a:ext cx="2257425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 165"/>
          <p:cNvSpPr>
            <a:spLocks noEditPoints="1"/>
          </p:cNvSpPr>
          <p:nvPr/>
        </p:nvSpPr>
        <p:spPr bwMode="auto">
          <a:xfrm>
            <a:off x="3949248" y="2733676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65"/>
          <p:cNvSpPr>
            <a:spLocks noEditPoints="1"/>
          </p:cNvSpPr>
          <p:nvPr/>
        </p:nvSpPr>
        <p:spPr bwMode="auto">
          <a:xfrm>
            <a:off x="7332444" y="2733676"/>
            <a:ext cx="390525" cy="481013"/>
          </a:xfrm>
          <a:custGeom>
            <a:avLst/>
            <a:gdLst>
              <a:gd name="T0" fmla="*/ 103 w 104"/>
              <a:gd name="T1" fmla="*/ 49 h 128"/>
              <a:gd name="T2" fmla="*/ 91 w 104"/>
              <a:gd name="T3" fmla="*/ 25 h 128"/>
              <a:gd name="T4" fmla="*/ 88 w 104"/>
              <a:gd name="T5" fmla="*/ 24 h 128"/>
              <a:gd name="T6" fmla="*/ 64 w 104"/>
              <a:gd name="T7" fmla="*/ 24 h 128"/>
              <a:gd name="T8" fmla="*/ 64 w 104"/>
              <a:gd name="T9" fmla="*/ 16 h 128"/>
              <a:gd name="T10" fmla="*/ 48 w 104"/>
              <a:gd name="T11" fmla="*/ 0 h 128"/>
              <a:gd name="T12" fmla="*/ 40 w 104"/>
              <a:gd name="T13" fmla="*/ 0 h 128"/>
              <a:gd name="T14" fmla="*/ 24 w 104"/>
              <a:gd name="T15" fmla="*/ 16 h 128"/>
              <a:gd name="T16" fmla="*/ 24 w 104"/>
              <a:gd name="T17" fmla="*/ 24 h 128"/>
              <a:gd name="T18" fmla="*/ 8 w 104"/>
              <a:gd name="T19" fmla="*/ 24 h 128"/>
              <a:gd name="T20" fmla="*/ 0 w 104"/>
              <a:gd name="T21" fmla="*/ 32 h 128"/>
              <a:gd name="T22" fmla="*/ 0 w 104"/>
              <a:gd name="T23" fmla="*/ 72 h 128"/>
              <a:gd name="T24" fmla="*/ 8 w 104"/>
              <a:gd name="T25" fmla="*/ 80 h 128"/>
              <a:gd name="T26" fmla="*/ 24 w 104"/>
              <a:gd name="T27" fmla="*/ 80 h 128"/>
              <a:gd name="T28" fmla="*/ 24 w 104"/>
              <a:gd name="T29" fmla="*/ 112 h 128"/>
              <a:gd name="T30" fmla="*/ 40 w 104"/>
              <a:gd name="T31" fmla="*/ 128 h 128"/>
              <a:gd name="T32" fmla="*/ 48 w 104"/>
              <a:gd name="T33" fmla="*/ 128 h 128"/>
              <a:gd name="T34" fmla="*/ 64 w 104"/>
              <a:gd name="T35" fmla="*/ 112 h 128"/>
              <a:gd name="T36" fmla="*/ 64 w 104"/>
              <a:gd name="T37" fmla="*/ 80 h 128"/>
              <a:gd name="T38" fmla="*/ 88 w 104"/>
              <a:gd name="T39" fmla="*/ 80 h 128"/>
              <a:gd name="T40" fmla="*/ 88 w 104"/>
              <a:gd name="T41" fmla="*/ 80 h 128"/>
              <a:gd name="T42" fmla="*/ 91 w 104"/>
              <a:gd name="T43" fmla="*/ 79 h 128"/>
              <a:gd name="T44" fmla="*/ 103 w 104"/>
              <a:gd name="T45" fmla="*/ 55 h 128"/>
              <a:gd name="T46" fmla="*/ 104 w 104"/>
              <a:gd name="T47" fmla="*/ 52 h 128"/>
              <a:gd name="T48" fmla="*/ 103 w 104"/>
              <a:gd name="T49" fmla="*/ 49 h 128"/>
              <a:gd name="T50" fmla="*/ 32 w 104"/>
              <a:gd name="T51" fmla="*/ 16 h 128"/>
              <a:gd name="T52" fmla="*/ 40 w 104"/>
              <a:gd name="T53" fmla="*/ 8 h 128"/>
              <a:gd name="T54" fmla="*/ 48 w 104"/>
              <a:gd name="T55" fmla="*/ 8 h 128"/>
              <a:gd name="T56" fmla="*/ 56 w 104"/>
              <a:gd name="T57" fmla="*/ 16 h 128"/>
              <a:gd name="T58" fmla="*/ 56 w 104"/>
              <a:gd name="T59" fmla="*/ 24 h 128"/>
              <a:gd name="T60" fmla="*/ 32 w 104"/>
              <a:gd name="T61" fmla="*/ 24 h 128"/>
              <a:gd name="T62" fmla="*/ 32 w 104"/>
              <a:gd name="T63" fmla="*/ 16 h 128"/>
              <a:gd name="T64" fmla="*/ 56 w 104"/>
              <a:gd name="T65" fmla="*/ 112 h 128"/>
              <a:gd name="T66" fmla="*/ 48 w 104"/>
              <a:gd name="T67" fmla="*/ 120 h 128"/>
              <a:gd name="T68" fmla="*/ 40 w 104"/>
              <a:gd name="T69" fmla="*/ 120 h 128"/>
              <a:gd name="T70" fmla="*/ 32 w 104"/>
              <a:gd name="T71" fmla="*/ 112 h 128"/>
              <a:gd name="T72" fmla="*/ 32 w 104"/>
              <a:gd name="T73" fmla="*/ 80 h 128"/>
              <a:gd name="T74" fmla="*/ 56 w 104"/>
              <a:gd name="T75" fmla="*/ 80 h 128"/>
              <a:gd name="T76" fmla="*/ 56 w 104"/>
              <a:gd name="T77" fmla="*/ 112 h 128"/>
              <a:gd name="T78" fmla="*/ 86 w 104"/>
              <a:gd name="T79" fmla="*/ 71 h 128"/>
              <a:gd name="T80" fmla="*/ 84 w 104"/>
              <a:gd name="T81" fmla="*/ 72 h 128"/>
              <a:gd name="T82" fmla="*/ 12 w 104"/>
              <a:gd name="T83" fmla="*/ 72 h 128"/>
              <a:gd name="T84" fmla="*/ 8 w 104"/>
              <a:gd name="T85" fmla="*/ 68 h 128"/>
              <a:gd name="T86" fmla="*/ 8 w 104"/>
              <a:gd name="T87" fmla="*/ 36 h 128"/>
              <a:gd name="T88" fmla="*/ 12 w 104"/>
              <a:gd name="T89" fmla="*/ 32 h 128"/>
              <a:gd name="T90" fmla="*/ 84 w 104"/>
              <a:gd name="T91" fmla="*/ 32 h 128"/>
              <a:gd name="T92" fmla="*/ 86 w 104"/>
              <a:gd name="T93" fmla="*/ 33 h 128"/>
              <a:gd name="T94" fmla="*/ 96 w 104"/>
              <a:gd name="T95" fmla="*/ 52 h 128"/>
              <a:gd name="T96" fmla="*/ 86 w 104"/>
              <a:gd name="T97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" h="128">
                <a:moveTo>
                  <a:pt x="103" y="49"/>
                </a:moveTo>
                <a:cubicBezTo>
                  <a:pt x="91" y="25"/>
                  <a:pt x="91" y="25"/>
                  <a:pt x="91" y="25"/>
                </a:cubicBezTo>
                <a:cubicBezTo>
                  <a:pt x="90" y="24"/>
                  <a:pt x="89" y="24"/>
                  <a:pt x="88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7"/>
                  <a:pt x="57" y="0"/>
                  <a:pt x="4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21"/>
                  <a:pt x="31" y="128"/>
                  <a:pt x="40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7" y="128"/>
                  <a:pt x="64" y="121"/>
                  <a:pt x="64" y="112"/>
                </a:cubicBezTo>
                <a:cubicBezTo>
                  <a:pt x="64" y="80"/>
                  <a:pt x="64" y="80"/>
                  <a:pt x="64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0"/>
                  <a:pt x="90" y="80"/>
                  <a:pt x="91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4" y="53"/>
                  <a:pt x="104" y="53"/>
                  <a:pt x="104" y="52"/>
                </a:cubicBezTo>
                <a:cubicBezTo>
                  <a:pt x="104" y="51"/>
                  <a:pt x="104" y="50"/>
                  <a:pt x="103" y="49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52" y="8"/>
                  <a:pt x="56" y="12"/>
                  <a:pt x="56" y="16"/>
                </a:cubicBezTo>
                <a:cubicBezTo>
                  <a:pt x="56" y="24"/>
                  <a:pt x="56" y="24"/>
                  <a:pt x="5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16"/>
                </a:lnTo>
                <a:close/>
                <a:moveTo>
                  <a:pt x="56" y="112"/>
                </a:moveTo>
                <a:cubicBezTo>
                  <a:pt x="56" y="116"/>
                  <a:pt x="52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2" y="116"/>
                  <a:pt x="32" y="112"/>
                </a:cubicBezTo>
                <a:cubicBezTo>
                  <a:pt x="32" y="80"/>
                  <a:pt x="32" y="80"/>
                  <a:pt x="32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112"/>
                </a:lnTo>
                <a:close/>
                <a:moveTo>
                  <a:pt x="86" y="71"/>
                </a:moveTo>
                <a:cubicBezTo>
                  <a:pt x="86" y="72"/>
                  <a:pt x="85" y="72"/>
                  <a:pt x="8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72"/>
                  <a:pt x="8" y="70"/>
                  <a:pt x="8" y="6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2"/>
                  <a:pt x="86" y="32"/>
                  <a:pt x="86" y="33"/>
                </a:cubicBezTo>
                <a:cubicBezTo>
                  <a:pt x="96" y="52"/>
                  <a:pt x="96" y="52"/>
                  <a:pt x="96" y="52"/>
                </a:cubicBezTo>
                <a:lnTo>
                  <a:pt x="8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869135" y="2572376"/>
            <a:ext cx="1080135" cy="61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bg1"/>
                </a:solidFill>
              </a:rPr>
              <a:t>前期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矩形 13"/>
          <p:cNvSpPr/>
          <p:nvPr/>
        </p:nvSpPr>
        <p:spPr>
          <a:xfrm>
            <a:off x="5181685" y="2583806"/>
            <a:ext cx="1080135" cy="61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accent2"/>
                </a:solidFill>
              </a:rPr>
              <a:t>中期</a:t>
            </a:r>
            <a:r>
              <a:rPr lang="en-US" altLang="zh-CN" sz="24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" name="矩形 14"/>
          <p:cNvSpPr/>
          <p:nvPr/>
        </p:nvSpPr>
        <p:spPr>
          <a:xfrm>
            <a:off x="8578214" y="2583806"/>
            <a:ext cx="1080135" cy="61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bg1"/>
                </a:solidFill>
              </a:rPr>
              <a:t>后期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210" y="4050030"/>
            <a:ext cx="2654935" cy="1207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在前期累计人气方面，首先是免费运营模式，在初始阶段，先凝聚客户，再着手营销。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631548" y="4049904"/>
            <a:ext cx="2409120" cy="1207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产品经历了前期打开市场之后，中期最主要的就是对产品的维护以及留住客户。</a:t>
            </a:r>
          </a:p>
        </p:txBody>
      </p:sp>
      <p:sp>
        <p:nvSpPr>
          <p:cNvPr id="18" name="矩形 17"/>
          <p:cNvSpPr/>
          <p:nvPr/>
        </p:nvSpPr>
        <p:spPr>
          <a:xfrm>
            <a:off x="8014743" y="4049904"/>
            <a:ext cx="2409120" cy="1207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产品运营到成熟期，已经积攒了一部分的用户，这个时候我们要提高品牌的影响力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19" name="椭圆 18"/>
          <p:cNvSpPr/>
          <p:nvPr/>
        </p:nvSpPr>
        <p:spPr>
          <a:xfrm flipV="1">
            <a:off x="1324201" y="3403179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4707397" y="3403179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8090592" y="3403179"/>
            <a:ext cx="2232000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1445240" y="108585"/>
            <a:ext cx="640080" cy="1871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促销</a:t>
            </a:r>
          </a:p>
        </p:txBody>
      </p:sp>
      <p:sp>
        <p:nvSpPr>
          <p:cNvPr id="23" name="矩形 22"/>
          <p:cNvSpPr/>
          <p:nvPr/>
        </p:nvSpPr>
        <p:spPr>
          <a:xfrm>
            <a:off x="851442" y="81616"/>
            <a:ext cx="3264360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Marketing Analysis</a:t>
            </a:r>
          </a:p>
        </p:txBody>
      </p:sp>
      <p:sp>
        <p:nvSpPr>
          <p:cNvPr id="24" name="矩形 23"/>
          <p:cNvSpPr/>
          <p:nvPr/>
        </p:nvSpPr>
        <p:spPr>
          <a:xfrm>
            <a:off x="851442" y="599776"/>
            <a:ext cx="20116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uFillTx/>
                <a:sym typeface="+mn-ea"/>
              </a:rPr>
              <a:t>市场分析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0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3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9" y="2507831"/>
            <a:ext cx="705760" cy="712944"/>
            <a:chOff x="3569784" y="2113339"/>
            <a:chExt cx="705760" cy="712944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itchFamily="34" charset="0"/>
                </a:rPr>
                <a:t>4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7"/>
            <a:ext cx="3278204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FOUR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31879" y="3184059"/>
            <a:ext cx="2316480" cy="48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产品演示及总结</a:t>
            </a: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7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20393" y="42960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80760" y="7620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9644" y="75660"/>
            <a:ext cx="4500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CONTENTS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9644" y="791344"/>
            <a:ext cx="1926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Never put off what you can do today until tomorrow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55589" y="1347421"/>
            <a:ext cx="7155054" cy="652939"/>
            <a:chOff x="2823227" y="2063700"/>
            <a:chExt cx="7155055" cy="652939"/>
          </a:xfrm>
        </p:grpSpPr>
        <p:sp>
          <p:nvSpPr>
            <p:cNvPr id="9" name="文本框 8"/>
            <p:cNvSpPr txBox="1"/>
            <p:nvPr/>
          </p:nvSpPr>
          <p:spPr>
            <a:xfrm>
              <a:off x="3236896" y="2171700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ONE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47200" y="2233404"/>
              <a:ext cx="2011680" cy="48323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方案设计背景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9870282" y="2063700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25"/>
            <p:cNvSpPr>
              <a:spLocks noEditPoints="1"/>
            </p:cNvSpPr>
            <p:nvPr/>
          </p:nvSpPr>
          <p:spPr bwMode="auto">
            <a:xfrm rot="5400000">
              <a:off x="2809009" y="228639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70829" y="2573669"/>
            <a:ext cx="7155054" cy="668179"/>
            <a:chOff x="2823227" y="3102782"/>
            <a:chExt cx="7155055" cy="668179"/>
          </a:xfrm>
        </p:grpSpPr>
        <p:sp>
          <p:nvSpPr>
            <p:cNvPr id="14" name="文本框 13"/>
            <p:cNvSpPr txBox="1"/>
            <p:nvPr/>
          </p:nvSpPr>
          <p:spPr>
            <a:xfrm>
              <a:off x="3236896" y="3210782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TWO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362440" y="3287726"/>
              <a:ext cx="2011680" cy="48323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解决方案详解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870282" y="3102782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Freeform 125"/>
            <p:cNvSpPr>
              <a:spLocks noEditPoints="1"/>
            </p:cNvSpPr>
            <p:nvPr/>
          </p:nvSpPr>
          <p:spPr bwMode="auto">
            <a:xfrm rot="5400000">
              <a:off x="2809009" y="328208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16549" y="5003877"/>
            <a:ext cx="7155054" cy="668179"/>
            <a:chOff x="2823227" y="4141864"/>
            <a:chExt cx="7155055" cy="668179"/>
          </a:xfrm>
        </p:grpSpPr>
        <p:sp>
          <p:nvSpPr>
            <p:cNvPr id="18" name="文本框 17"/>
            <p:cNvSpPr txBox="1"/>
            <p:nvPr/>
          </p:nvSpPr>
          <p:spPr>
            <a:xfrm>
              <a:off x="3236896" y="4249864"/>
              <a:ext cx="2931317" cy="51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FOUR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62440" y="4326808"/>
              <a:ext cx="2316480" cy="48323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产品演示及总结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870282" y="414186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Freeform 125"/>
            <p:cNvSpPr>
              <a:spLocks noEditPoints="1"/>
            </p:cNvSpPr>
            <p:nvPr/>
          </p:nvSpPr>
          <p:spPr bwMode="auto">
            <a:xfrm rot="5400000">
              <a:off x="2809009" y="4373032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660669" y="3774517"/>
            <a:ext cx="7155054" cy="668179"/>
            <a:chOff x="2823227" y="4141864"/>
            <a:chExt cx="7155055" cy="668179"/>
          </a:xfrm>
        </p:grpSpPr>
        <p:sp>
          <p:nvSpPr>
            <p:cNvPr id="25" name="文本框 24"/>
            <p:cNvSpPr txBox="1"/>
            <p:nvPr/>
          </p:nvSpPr>
          <p:spPr>
            <a:xfrm>
              <a:off x="3236896" y="4249864"/>
              <a:ext cx="2931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+mj-lt"/>
                </a:rPr>
                <a:t>PART THREE 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62440" y="4326808"/>
              <a:ext cx="1402080" cy="483235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市场分析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870282" y="414186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Freeform 125"/>
            <p:cNvSpPr>
              <a:spLocks noEditPoints="1"/>
            </p:cNvSpPr>
            <p:nvPr/>
          </p:nvSpPr>
          <p:spPr bwMode="auto">
            <a:xfrm rot="5400000">
              <a:off x="2809009" y="4373032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5834380" cy="1215390"/>
            <a:chOff x="0" y="2036"/>
            <a:chExt cx="5834380" cy="1215390"/>
          </a:xfrm>
        </p:grpSpPr>
        <p:sp>
          <p:nvSpPr>
            <p:cNvPr id="3" name="矩形 2"/>
            <p:cNvSpPr/>
            <p:nvPr/>
          </p:nvSpPr>
          <p:spPr>
            <a:xfrm>
              <a:off x="878840" y="604016"/>
              <a:ext cx="4955540" cy="613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bg1"/>
                  </a:solidFill>
                  <a:sym typeface="+mn-ea"/>
                </a:rPr>
                <a:t>产品演示及总结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07720" y="38100"/>
            <a:ext cx="385572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uFillTx/>
              </a:rPr>
              <a:t>Products' Show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2601" y="4847542"/>
            <a:ext cx="2738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59896" y="3741625"/>
            <a:ext cx="2361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99632" y="4792731"/>
            <a:ext cx="5580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改变体验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-213360" y="5455920"/>
            <a:ext cx="2694939" cy="14491"/>
          </a:xfrm>
          <a:prstGeom prst="line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2472054" y="3935299"/>
            <a:ext cx="192088" cy="1552575"/>
          </a:xfrm>
          <a:prstGeom prst="line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4229119" y="3557776"/>
            <a:ext cx="0" cy="2700664"/>
          </a:xfrm>
          <a:prstGeom prst="line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25"/>
          <p:cNvSpPr>
            <a:spLocks/>
          </p:cNvSpPr>
          <p:nvPr/>
        </p:nvSpPr>
        <p:spPr bwMode="auto">
          <a:xfrm>
            <a:off x="2644943" y="3557775"/>
            <a:ext cx="1574949" cy="396575"/>
          </a:xfrm>
          <a:custGeom>
            <a:avLst/>
            <a:gdLst>
              <a:gd name="T0" fmla="*/ 0 w 987"/>
              <a:gd name="T1" fmla="*/ 412750 h 260"/>
              <a:gd name="T2" fmla="*/ 1563688 w 987"/>
              <a:gd name="T3" fmla="*/ 30163 h 260"/>
              <a:gd name="T4" fmla="*/ 1566863 w 987"/>
              <a:gd name="T5" fmla="*/ 0 h 260"/>
              <a:gd name="T6" fmla="*/ 12700 w 987"/>
              <a:gd name="T7" fmla="*/ 377825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rgbClr val="0594FF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39"/>
          <p:cNvSpPr>
            <a:spLocks noChangeShapeType="1"/>
          </p:cNvSpPr>
          <p:nvPr/>
        </p:nvSpPr>
        <p:spPr bwMode="auto">
          <a:xfrm>
            <a:off x="4205232" y="6258440"/>
            <a:ext cx="7986768" cy="35680"/>
          </a:xfrm>
          <a:prstGeom prst="line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752960" y="2353466"/>
            <a:ext cx="1366844" cy="1377549"/>
            <a:chOff x="2752960" y="2353466"/>
            <a:chExt cx="1366844" cy="137754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72483">
              <a:off x="2915495" y="2353466"/>
              <a:ext cx="1204309" cy="1204309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 rot="21072483">
              <a:off x="2752960" y="3146240"/>
              <a:ext cx="510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 rot="21072483">
              <a:off x="3366505" y="3043208"/>
              <a:ext cx="7404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" y="341376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63982" y="2983382"/>
            <a:ext cx="5451443" cy="902493"/>
            <a:chOff x="3663982" y="2983380"/>
            <a:chExt cx="5451443" cy="902493"/>
          </a:xfrm>
        </p:grpSpPr>
        <p:sp>
          <p:nvSpPr>
            <p:cNvPr id="6" name="文本框 5"/>
            <p:cNvSpPr txBox="1"/>
            <p:nvPr/>
          </p:nvSpPr>
          <p:spPr>
            <a:xfrm>
              <a:off x="3663982" y="2983380"/>
              <a:ext cx="4809530" cy="445621"/>
            </a:xfrm>
            <a:custGeom>
              <a:avLst/>
              <a:gdLst/>
              <a:ahLst/>
              <a:cxnLst/>
              <a:rect l="l" t="t" r="r" b="b"/>
              <a:pathLst>
                <a:path w="4809530" h="445621">
                  <a:moveTo>
                    <a:pt x="3914775" y="14883"/>
                  </a:moveTo>
                  <a:lnTo>
                    <a:pt x="4071342" y="14883"/>
                  </a:lnTo>
                  <a:lnTo>
                    <a:pt x="3705225" y="368499"/>
                  </a:lnTo>
                  <a:lnTo>
                    <a:pt x="3762005" y="445621"/>
                  </a:lnTo>
                  <a:lnTo>
                    <a:pt x="3483444" y="445621"/>
                  </a:lnTo>
                  <a:close/>
                  <a:moveTo>
                    <a:pt x="3365896" y="14883"/>
                  </a:moveTo>
                  <a:lnTo>
                    <a:pt x="3481388" y="14883"/>
                  </a:lnTo>
                  <a:lnTo>
                    <a:pt x="3481388" y="445621"/>
                  </a:lnTo>
                  <a:lnTo>
                    <a:pt x="3365896" y="445621"/>
                  </a:lnTo>
                  <a:close/>
                  <a:moveTo>
                    <a:pt x="3070026" y="14883"/>
                  </a:moveTo>
                  <a:lnTo>
                    <a:pt x="3180754" y="14883"/>
                  </a:lnTo>
                  <a:lnTo>
                    <a:pt x="3180754" y="445621"/>
                  </a:lnTo>
                  <a:lnTo>
                    <a:pt x="3070026" y="445621"/>
                  </a:lnTo>
                  <a:close/>
                  <a:moveTo>
                    <a:pt x="2493168" y="14883"/>
                  </a:moveTo>
                  <a:lnTo>
                    <a:pt x="2611636" y="14883"/>
                  </a:lnTo>
                  <a:lnTo>
                    <a:pt x="2899792" y="445621"/>
                  </a:lnTo>
                  <a:lnTo>
                    <a:pt x="2766860" y="445621"/>
                  </a:lnTo>
                  <a:lnTo>
                    <a:pt x="2603896" y="201811"/>
                  </a:lnTo>
                  <a:lnTo>
                    <a:pt x="2603896" y="445621"/>
                  </a:lnTo>
                  <a:lnTo>
                    <a:pt x="2493168" y="445621"/>
                  </a:lnTo>
                  <a:close/>
                  <a:moveTo>
                    <a:pt x="1924050" y="14883"/>
                  </a:moveTo>
                  <a:lnTo>
                    <a:pt x="2048470" y="14883"/>
                  </a:lnTo>
                  <a:lnTo>
                    <a:pt x="2224762" y="445621"/>
                  </a:lnTo>
                  <a:lnTo>
                    <a:pt x="2105067" y="445621"/>
                  </a:lnTo>
                  <a:lnTo>
                    <a:pt x="2045494" y="287536"/>
                  </a:lnTo>
                  <a:cubicBezTo>
                    <a:pt x="2017713" y="214114"/>
                    <a:pt x="1997075" y="153789"/>
                    <a:pt x="1983581" y="106561"/>
                  </a:cubicBezTo>
                  <a:cubicBezTo>
                    <a:pt x="1972468" y="162521"/>
                    <a:pt x="1956792" y="218083"/>
                    <a:pt x="1936551" y="273249"/>
                  </a:cubicBezTo>
                  <a:lnTo>
                    <a:pt x="1872012" y="445621"/>
                  </a:lnTo>
                  <a:lnTo>
                    <a:pt x="1758630" y="445621"/>
                  </a:lnTo>
                  <a:close/>
                  <a:moveTo>
                    <a:pt x="812006" y="14883"/>
                  </a:moveTo>
                  <a:lnTo>
                    <a:pt x="927497" y="14883"/>
                  </a:lnTo>
                  <a:lnTo>
                    <a:pt x="927497" y="373261"/>
                  </a:lnTo>
                  <a:lnTo>
                    <a:pt x="1381125" y="373261"/>
                  </a:lnTo>
                  <a:lnTo>
                    <a:pt x="1381125" y="14883"/>
                  </a:lnTo>
                  <a:lnTo>
                    <a:pt x="1496615" y="14883"/>
                  </a:lnTo>
                  <a:lnTo>
                    <a:pt x="1496615" y="445621"/>
                  </a:lnTo>
                  <a:lnTo>
                    <a:pt x="812006" y="445621"/>
                  </a:lnTo>
                  <a:close/>
                  <a:moveTo>
                    <a:pt x="0" y="14883"/>
                  </a:moveTo>
                  <a:lnTo>
                    <a:pt x="691753" y="14883"/>
                  </a:lnTo>
                  <a:lnTo>
                    <a:pt x="691753" y="117872"/>
                  </a:lnTo>
                  <a:lnTo>
                    <a:pt x="403027" y="117872"/>
                  </a:lnTo>
                  <a:lnTo>
                    <a:pt x="403027" y="445621"/>
                  </a:lnTo>
                  <a:lnTo>
                    <a:pt x="287536" y="445621"/>
                  </a:lnTo>
                  <a:lnTo>
                    <a:pt x="287536" y="117872"/>
                  </a:lnTo>
                  <a:lnTo>
                    <a:pt x="0" y="117872"/>
                  </a:lnTo>
                  <a:close/>
                  <a:moveTo>
                    <a:pt x="4481513" y="0"/>
                  </a:moveTo>
                  <a:cubicBezTo>
                    <a:pt x="4546203" y="0"/>
                    <a:pt x="4603254" y="10418"/>
                    <a:pt x="4652665" y="31254"/>
                  </a:cubicBezTo>
                  <a:cubicBezTo>
                    <a:pt x="4702076" y="52090"/>
                    <a:pt x="4740076" y="82749"/>
                    <a:pt x="4766667" y="123230"/>
                  </a:cubicBezTo>
                  <a:cubicBezTo>
                    <a:pt x="4793257" y="163711"/>
                    <a:pt x="4807544" y="209550"/>
                    <a:pt x="4809530" y="260747"/>
                  </a:cubicBezTo>
                  <a:lnTo>
                    <a:pt x="4698802" y="269081"/>
                  </a:lnTo>
                  <a:cubicBezTo>
                    <a:pt x="4692848" y="213916"/>
                    <a:pt x="4672707" y="172244"/>
                    <a:pt x="4638377" y="144066"/>
                  </a:cubicBezTo>
                  <a:cubicBezTo>
                    <a:pt x="4604047" y="115888"/>
                    <a:pt x="4553346" y="101799"/>
                    <a:pt x="4486275" y="101799"/>
                  </a:cubicBezTo>
                  <a:cubicBezTo>
                    <a:pt x="4416425" y="101799"/>
                    <a:pt x="4365525" y="114598"/>
                    <a:pt x="4333578" y="140196"/>
                  </a:cubicBezTo>
                  <a:cubicBezTo>
                    <a:pt x="4301629" y="165795"/>
                    <a:pt x="4285654" y="196652"/>
                    <a:pt x="4285654" y="232767"/>
                  </a:cubicBezTo>
                  <a:cubicBezTo>
                    <a:pt x="4285654" y="264120"/>
                    <a:pt x="4296965" y="289917"/>
                    <a:pt x="4319587" y="310158"/>
                  </a:cubicBezTo>
                  <a:cubicBezTo>
                    <a:pt x="4341812" y="330399"/>
                    <a:pt x="4399855" y="351135"/>
                    <a:pt x="4493716" y="372368"/>
                  </a:cubicBezTo>
                  <a:cubicBezTo>
                    <a:pt x="4587577" y="393601"/>
                    <a:pt x="4651971" y="412155"/>
                    <a:pt x="4686895" y="428030"/>
                  </a:cubicBezTo>
                  <a:lnTo>
                    <a:pt x="4716159" y="445621"/>
                  </a:lnTo>
                  <a:lnTo>
                    <a:pt x="4336288" y="445621"/>
                  </a:lnTo>
                  <a:lnTo>
                    <a:pt x="4298156" y="430411"/>
                  </a:lnTo>
                  <a:cubicBezTo>
                    <a:pt x="4256484" y="408583"/>
                    <a:pt x="4225429" y="381496"/>
                    <a:pt x="4204990" y="349151"/>
                  </a:cubicBezTo>
                  <a:cubicBezTo>
                    <a:pt x="4184550" y="316806"/>
                    <a:pt x="4174331" y="280591"/>
                    <a:pt x="4174331" y="240506"/>
                  </a:cubicBezTo>
                  <a:cubicBezTo>
                    <a:pt x="4174331" y="196453"/>
                    <a:pt x="4186833" y="155278"/>
                    <a:pt x="4211836" y="116979"/>
                  </a:cubicBezTo>
                  <a:cubicBezTo>
                    <a:pt x="4236839" y="78681"/>
                    <a:pt x="4273351" y="49610"/>
                    <a:pt x="4321373" y="29766"/>
                  </a:cubicBezTo>
                  <a:cubicBezTo>
                    <a:pt x="4369395" y="9922"/>
                    <a:pt x="4422775" y="0"/>
                    <a:pt x="44815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51519" y="3429000"/>
              <a:ext cx="4548187" cy="456873"/>
            </a:xfrm>
            <a:custGeom>
              <a:avLst/>
              <a:gdLst/>
              <a:ahLst/>
              <a:cxnLst/>
              <a:rect l="l" t="t" r="r" b="b"/>
              <a:pathLst>
                <a:path w="4548187" h="456873">
                  <a:moveTo>
                    <a:pt x="4048752" y="0"/>
                  </a:moveTo>
                  <a:lnTo>
                    <a:pt x="4428623" y="0"/>
                  </a:lnTo>
                  <a:lnTo>
                    <a:pt x="4465588" y="22220"/>
                  </a:lnTo>
                  <a:cubicBezTo>
                    <a:pt x="4484340" y="37054"/>
                    <a:pt x="4499768" y="53449"/>
                    <a:pt x="4511873" y="71408"/>
                  </a:cubicBezTo>
                  <a:cubicBezTo>
                    <a:pt x="4536082" y="107325"/>
                    <a:pt x="4548187" y="148700"/>
                    <a:pt x="4548187" y="195531"/>
                  </a:cubicBezTo>
                  <a:cubicBezTo>
                    <a:pt x="4548187" y="241965"/>
                    <a:pt x="4534892" y="285721"/>
                    <a:pt x="4508301" y="326797"/>
                  </a:cubicBezTo>
                  <a:cubicBezTo>
                    <a:pt x="4481710" y="367874"/>
                    <a:pt x="4443511" y="399822"/>
                    <a:pt x="4393704" y="422643"/>
                  </a:cubicBezTo>
                  <a:cubicBezTo>
                    <a:pt x="4343896" y="445463"/>
                    <a:pt x="4287837" y="456873"/>
                    <a:pt x="4225528" y="456873"/>
                  </a:cubicBezTo>
                  <a:cubicBezTo>
                    <a:pt x="4146550" y="456873"/>
                    <a:pt x="4080371" y="445364"/>
                    <a:pt x="4026991" y="422345"/>
                  </a:cubicBezTo>
                  <a:cubicBezTo>
                    <a:pt x="3973611" y="399326"/>
                    <a:pt x="3931741" y="364699"/>
                    <a:pt x="3901380" y="318463"/>
                  </a:cubicBezTo>
                  <a:cubicBezTo>
                    <a:pt x="3871019" y="272227"/>
                    <a:pt x="3855045" y="219939"/>
                    <a:pt x="3853457" y="161598"/>
                  </a:cubicBezTo>
                  <a:lnTo>
                    <a:pt x="3962400" y="152073"/>
                  </a:lnTo>
                  <a:cubicBezTo>
                    <a:pt x="3967559" y="195729"/>
                    <a:pt x="3979565" y="231547"/>
                    <a:pt x="3998416" y="259527"/>
                  </a:cubicBezTo>
                  <a:cubicBezTo>
                    <a:pt x="4017268" y="287507"/>
                    <a:pt x="4046537" y="310128"/>
                    <a:pt x="4086225" y="327393"/>
                  </a:cubicBezTo>
                  <a:cubicBezTo>
                    <a:pt x="4125912" y="344657"/>
                    <a:pt x="4170560" y="353289"/>
                    <a:pt x="4220170" y="353289"/>
                  </a:cubicBezTo>
                  <a:cubicBezTo>
                    <a:pt x="4264223" y="353289"/>
                    <a:pt x="4303117" y="346740"/>
                    <a:pt x="4336851" y="333643"/>
                  </a:cubicBezTo>
                  <a:cubicBezTo>
                    <a:pt x="4370585" y="320546"/>
                    <a:pt x="4395688" y="302588"/>
                    <a:pt x="4412159" y="279768"/>
                  </a:cubicBezTo>
                  <a:cubicBezTo>
                    <a:pt x="4428628" y="256947"/>
                    <a:pt x="4436864" y="232043"/>
                    <a:pt x="4436864" y="205056"/>
                  </a:cubicBezTo>
                  <a:cubicBezTo>
                    <a:pt x="4436864" y="177671"/>
                    <a:pt x="4428926" y="153760"/>
                    <a:pt x="4413051" y="133321"/>
                  </a:cubicBezTo>
                  <a:cubicBezTo>
                    <a:pt x="4397176" y="112882"/>
                    <a:pt x="4370983" y="95717"/>
                    <a:pt x="4334470" y="81826"/>
                  </a:cubicBezTo>
                  <a:cubicBezTo>
                    <a:pt x="4311054" y="72698"/>
                    <a:pt x="4259262" y="58510"/>
                    <a:pt x="4179093" y="39261"/>
                  </a:cubicBezTo>
                  <a:cubicBezTo>
                    <a:pt x="4139009" y="29637"/>
                    <a:pt x="4104927" y="20286"/>
                    <a:pt x="4076848" y="11207"/>
                  </a:cubicBezTo>
                  <a:close/>
                  <a:moveTo>
                    <a:pt x="3078360" y="0"/>
                  </a:moveTo>
                  <a:lnTo>
                    <a:pt x="3193851" y="0"/>
                  </a:lnTo>
                  <a:lnTo>
                    <a:pt x="3193851" y="2054"/>
                  </a:lnTo>
                  <a:lnTo>
                    <a:pt x="3195908" y="0"/>
                  </a:lnTo>
                  <a:lnTo>
                    <a:pt x="3474469" y="0"/>
                  </a:lnTo>
                  <a:lnTo>
                    <a:pt x="3799879" y="441990"/>
                  </a:lnTo>
                  <a:lnTo>
                    <a:pt x="3647479" y="441990"/>
                  </a:lnTo>
                  <a:lnTo>
                    <a:pt x="3336726" y="268"/>
                  </a:lnTo>
                  <a:lnTo>
                    <a:pt x="3193851" y="139571"/>
                  </a:lnTo>
                  <a:lnTo>
                    <a:pt x="3193851" y="441990"/>
                  </a:lnTo>
                  <a:lnTo>
                    <a:pt x="3078360" y="441990"/>
                  </a:lnTo>
                  <a:close/>
                  <a:moveTo>
                    <a:pt x="2479324" y="0"/>
                  </a:moveTo>
                  <a:lnTo>
                    <a:pt x="2612256" y="0"/>
                  </a:lnTo>
                  <a:lnTo>
                    <a:pt x="2782490" y="254467"/>
                  </a:lnTo>
                  <a:lnTo>
                    <a:pt x="2782490" y="0"/>
                  </a:lnTo>
                  <a:lnTo>
                    <a:pt x="2893218" y="0"/>
                  </a:lnTo>
                  <a:lnTo>
                    <a:pt x="2893218" y="441990"/>
                  </a:lnTo>
                  <a:lnTo>
                    <a:pt x="2774751" y="441990"/>
                  </a:lnTo>
                  <a:close/>
                  <a:moveTo>
                    <a:pt x="2205632" y="0"/>
                  </a:moveTo>
                  <a:lnTo>
                    <a:pt x="2316360" y="0"/>
                  </a:lnTo>
                  <a:lnTo>
                    <a:pt x="2316360" y="441990"/>
                  </a:lnTo>
                  <a:lnTo>
                    <a:pt x="2205632" y="441990"/>
                  </a:lnTo>
                  <a:close/>
                  <a:moveTo>
                    <a:pt x="1471094" y="0"/>
                  </a:moveTo>
                  <a:lnTo>
                    <a:pt x="1584476" y="0"/>
                  </a:lnTo>
                  <a:lnTo>
                    <a:pt x="1553170" y="83612"/>
                  </a:lnTo>
                  <a:lnTo>
                    <a:pt x="1849040" y="83612"/>
                  </a:lnTo>
                  <a:lnTo>
                    <a:pt x="1817531" y="0"/>
                  </a:lnTo>
                  <a:lnTo>
                    <a:pt x="1937226" y="0"/>
                  </a:lnTo>
                  <a:lnTo>
                    <a:pt x="2118122" y="441990"/>
                  </a:lnTo>
                  <a:lnTo>
                    <a:pt x="1986557" y="441990"/>
                  </a:lnTo>
                  <a:lnTo>
                    <a:pt x="1884759" y="177671"/>
                  </a:lnTo>
                  <a:lnTo>
                    <a:pt x="1519833" y="177671"/>
                  </a:lnTo>
                  <a:lnTo>
                    <a:pt x="1423987" y="441990"/>
                  </a:lnTo>
                  <a:lnTo>
                    <a:pt x="1301353" y="441990"/>
                  </a:lnTo>
                  <a:close/>
                  <a:moveTo>
                    <a:pt x="524470" y="0"/>
                  </a:moveTo>
                  <a:lnTo>
                    <a:pt x="1209079" y="0"/>
                  </a:lnTo>
                  <a:lnTo>
                    <a:pt x="1209079" y="441990"/>
                  </a:lnTo>
                  <a:lnTo>
                    <a:pt x="1093589" y="441990"/>
                  </a:lnTo>
                  <a:lnTo>
                    <a:pt x="1093589" y="30629"/>
                  </a:lnTo>
                  <a:lnTo>
                    <a:pt x="639961" y="30629"/>
                  </a:lnTo>
                  <a:lnTo>
                    <a:pt x="639961" y="441990"/>
                  </a:lnTo>
                  <a:lnTo>
                    <a:pt x="524470" y="441990"/>
                  </a:lnTo>
                  <a:close/>
                  <a:moveTo>
                    <a:pt x="0" y="0"/>
                  </a:moveTo>
                  <a:lnTo>
                    <a:pt x="115491" y="0"/>
                  </a:lnTo>
                  <a:lnTo>
                    <a:pt x="115491" y="441990"/>
                  </a:lnTo>
                  <a:lnTo>
                    <a:pt x="0" y="4419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901113" y="2983380"/>
              <a:ext cx="214312" cy="442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113" y="3426292"/>
              <a:ext cx="214312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01113" y="3745229"/>
              <a:ext cx="214312" cy="140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3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9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7"/>
            <a:ext cx="3278204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  ONE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95340" y="3260725"/>
            <a:ext cx="3062605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方案设计背景</a:t>
            </a:r>
          </a:p>
        </p:txBody>
      </p:sp>
      <p:sp>
        <p:nvSpPr>
          <p:cNvPr id="17" name="椭圆 16"/>
          <p:cNvSpPr/>
          <p:nvPr/>
        </p:nvSpPr>
        <p:spPr>
          <a:xfrm>
            <a:off x="4191485" y="3551004"/>
            <a:ext cx="370307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1536700"/>
            <a:ext cx="12192000" cy="521525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635"/>
            <a:ext cx="12192000" cy="1536065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9475" y="267970"/>
            <a:ext cx="6936105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Scheme Design Background </a:t>
            </a:r>
          </a:p>
        </p:txBody>
      </p:sp>
      <p:sp>
        <p:nvSpPr>
          <p:cNvPr id="11" name="矩形 10"/>
          <p:cNvSpPr/>
          <p:nvPr/>
        </p:nvSpPr>
        <p:spPr>
          <a:xfrm>
            <a:off x="6710804" y="1880949"/>
            <a:ext cx="51263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chemeClr val="bg1"/>
                </a:solidFill>
              </a:rPr>
              <a:t>沟通</a:t>
            </a:r>
            <a:r>
              <a:rPr lang="zh-CN" altLang="en-US" dirty="0">
                <a:solidFill>
                  <a:schemeClr val="bg1"/>
                </a:solidFill>
              </a:rPr>
              <a:t>效率低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我国当前物流各环节信息化程度低</a:t>
            </a:r>
            <a:r>
              <a:rPr lang="en-US" altLang="zh-CN" dirty="0" err="1">
                <a:solidFill>
                  <a:schemeClr val="bg1"/>
                </a:solidFill>
              </a:rPr>
              <a:t>，信息沟通不畅，造成库存大，运力浪费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en-US" altLang="zh-CN" dirty="0" err="1">
                <a:solidFill>
                  <a:schemeClr val="bg1"/>
                </a:solidFill>
              </a:rPr>
              <a:t>经过调查发现物流公司</a:t>
            </a:r>
            <a:r>
              <a:rPr lang="zh-CN" altLang="en-US" dirty="0">
                <a:solidFill>
                  <a:schemeClr val="bg1"/>
                </a:solidFill>
              </a:rPr>
              <a:t>与货车司机</a:t>
            </a:r>
            <a:r>
              <a:rPr lang="en-US" altLang="zh-CN" dirty="0" err="1">
                <a:solidFill>
                  <a:schemeClr val="bg1"/>
                </a:solidFill>
              </a:rPr>
              <a:t>之间很难进行有效的沟通</a:t>
            </a:r>
            <a:r>
              <a:rPr lang="en-US" altLang="zh-CN" dirty="0">
                <a:solidFill>
                  <a:schemeClr val="bg1"/>
                </a:solidFill>
              </a:rPr>
              <a:t>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</a:rPr>
              <a:t>行车安全问题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大多数涉及大货车死亡事故中大货车驾驶人一方负主要责任</a:t>
            </a:r>
            <a:r>
              <a:rPr lang="en-US" altLang="zh-CN" dirty="0">
                <a:solidFill>
                  <a:schemeClr val="bg1"/>
                </a:solidFill>
              </a:rPr>
              <a:t>，未按规定让行、超速超载行驶、违法超车等肇事导致事故死亡人数比例较高。因大货车超载，引发车辆制动失效或不良导致的事故死亡人数同比上升。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</a:rPr>
              <a:t>人员管理问题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车队时不时会发生货车司机在油料、修理费用、拉私货等问题上的弄虚作假，因此，需要对货车司机进行有效的监督。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59162" y="775455"/>
            <a:ext cx="2926080" cy="67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sym typeface="+mn-ea"/>
              </a:rPr>
              <a:t>方案设计背景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合成 1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9475" y="2204840"/>
            <a:ext cx="4430077" cy="3322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3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9" y="2507831"/>
            <a:ext cx="705760" cy="712944"/>
            <a:chOff x="3569784" y="2113339"/>
            <a:chExt cx="705760" cy="712944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itchFamily="34" charset="0"/>
                </a:rPr>
                <a:t>2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7"/>
            <a:ext cx="3278204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PART   TWO 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191485" y="3551004"/>
            <a:ext cx="370307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82640" y="3299460"/>
            <a:ext cx="257556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uFillTx/>
              </a:rPr>
              <a:t>解决方案详解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" y="0"/>
            <a:ext cx="4900613" cy="5443538"/>
            <a:chOff x="1" y="0"/>
            <a:chExt cx="4900613" cy="544353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1" t="210" b="210"/>
            <a:stretch>
              <a:fillRect/>
            </a:stretch>
          </p:blipFill>
          <p:spPr>
            <a:xfrm>
              <a:off x="1" y="0"/>
              <a:ext cx="4900613" cy="5443538"/>
            </a:xfrm>
            <a:custGeom>
              <a:avLst/>
              <a:gdLst>
                <a:gd name="connsiteX0" fmla="*/ 0 w 4900613"/>
                <a:gd name="connsiteY0" fmla="*/ 0 h 5443538"/>
                <a:gd name="connsiteX1" fmla="*/ 4900613 w 4900613"/>
                <a:gd name="connsiteY1" fmla="*/ 0 h 5443538"/>
                <a:gd name="connsiteX2" fmla="*/ 0 w 4900613"/>
                <a:gd name="connsiteY2" fmla="*/ 5443538 h 544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0613" h="5443538">
                  <a:moveTo>
                    <a:pt x="0" y="0"/>
                  </a:moveTo>
                  <a:lnTo>
                    <a:pt x="4900613" y="0"/>
                  </a:lnTo>
                  <a:lnTo>
                    <a:pt x="0" y="5443538"/>
                  </a:lnTo>
                  <a:close/>
                </a:path>
              </a:pathLst>
            </a:custGeom>
          </p:spPr>
        </p:pic>
        <p:sp>
          <p:nvSpPr>
            <p:cNvPr id="10" name="直角三角形 9"/>
            <p:cNvSpPr/>
            <p:nvPr/>
          </p:nvSpPr>
          <p:spPr>
            <a:xfrm flipV="1">
              <a:off x="1" y="0"/>
              <a:ext cx="4900613" cy="5443538"/>
            </a:xfrm>
            <a:prstGeom prst="rt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036"/>
            <a:ext cx="4569460" cy="1171070"/>
            <a:chOff x="0" y="2036"/>
            <a:chExt cx="4569460" cy="1171070"/>
          </a:xfrm>
        </p:grpSpPr>
        <p:sp>
          <p:nvSpPr>
            <p:cNvPr id="3" name="矩形 2"/>
            <p:cNvSpPr/>
            <p:nvPr/>
          </p:nvSpPr>
          <p:spPr>
            <a:xfrm>
              <a:off x="802640" y="542421"/>
              <a:ext cx="37668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产品技术和设备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>
            <a:stCxn id="11" idx="1"/>
          </p:cNvCxnSpPr>
          <p:nvPr/>
        </p:nvCxnSpPr>
        <p:spPr>
          <a:xfrm flipH="1">
            <a:off x="-123936" y="0"/>
            <a:ext cx="5024551" cy="557212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51535" y="-49530"/>
            <a:ext cx="28041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uFillTx/>
              </a:rPr>
              <a:t>Key Tech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59935" y="1544955"/>
            <a:ext cx="4922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07535" y="1042035"/>
            <a:ext cx="4861560" cy="451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r>
              <a:rPr lang="zh-CN" altLang="en-US" sz="2800" b="1">
                <a:solidFill>
                  <a:schemeClr val="bg1"/>
                </a:solidFill>
              </a:rPr>
              <a:t>WAVE技术</a:t>
            </a: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高效沟通：实时通信、组呼功能</a:t>
            </a:r>
          </a:p>
          <a:p>
            <a:r>
              <a:rPr lang="zh-CN" altLang="en-US" sz="2400">
                <a:solidFill>
                  <a:schemeClr val="bg1"/>
                </a:solidFill>
              </a:rPr>
              <a:t>位置追踪：位置上报及显示</a:t>
            </a:r>
          </a:p>
          <a:p>
            <a:r>
              <a:rPr lang="zh-CN" altLang="en-US" sz="2400">
                <a:solidFill>
                  <a:schemeClr val="bg1"/>
                </a:solidFill>
              </a:rPr>
              <a:t>任何网络和任何终端都可用</a:t>
            </a: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肩咪</a:t>
            </a: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防水防尘</a:t>
            </a:r>
          </a:p>
          <a:p>
            <a:r>
              <a:rPr lang="zh-CN" altLang="en-US" sz="2400">
                <a:solidFill>
                  <a:schemeClr val="bg1"/>
                </a:solidFill>
              </a:rPr>
              <a:t>通话音质清晰</a:t>
            </a:r>
          </a:p>
          <a:p>
            <a:r>
              <a:rPr lang="zh-CN" altLang="en-US" sz="2400">
                <a:solidFill>
                  <a:schemeClr val="bg1"/>
                </a:solidFill>
              </a:rPr>
              <a:t>卡扣佩戴，解放双手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565" y="3966845"/>
            <a:ext cx="2597785" cy="259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:\Users\zaq\Desktop\IMG_5265.PNGIMG_526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3395" y="95568"/>
            <a:ext cx="3681095" cy="6543675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>
        <p:nvSpPr>
          <p:cNvPr id="37" name="矩形 36"/>
          <p:cNvSpPr/>
          <p:nvPr/>
        </p:nvSpPr>
        <p:spPr>
          <a:xfrm>
            <a:off x="28575" y="143510"/>
            <a:ext cx="6661150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200" dirty="0"/>
              <a:t>主</a:t>
            </a:r>
            <a:r>
              <a:rPr lang="zh-CN" altLang="en-US" sz="3200" dirty="0" smtClean="0"/>
              <a:t>功能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调度端</a:t>
            </a:r>
          </a:p>
          <a:p>
            <a:pPr algn="ctr"/>
            <a:r>
              <a:rPr lang="zh-CN" altLang="en-US" sz="2400" dirty="0" smtClean="0"/>
              <a:t>物流车队的掌上管家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2977" y="17860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实时定位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车辆追踪与监控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呼叫对讲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调度沟通高效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智能提醒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行车安全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业务统计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员工业务信息化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订单管理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工作流程信息化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其他数据管理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车队</a:t>
            </a:r>
            <a:r>
              <a:rPr lang="zh-CN" altLang="en-US" dirty="0" smtClean="0">
                <a:solidFill>
                  <a:schemeClr val="bg1"/>
                </a:solidFill>
              </a:rPr>
              <a:t>人员、驾驶数据</a:t>
            </a:r>
          </a:p>
          <a:p>
            <a:endParaRPr lang="zh-CN" altLang="en-US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9068" y="971228"/>
            <a:ext cx="5273040" cy="43516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zh-CN" alt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实时定位</a:t>
            </a:r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呼叫对讲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zh-CN" dirty="0">
                <a:solidFill>
                  <a:schemeClr val="bg1"/>
                </a:solidFill>
              </a:rPr>
              <a:t>订单管理</a:t>
            </a:r>
          </a:p>
          <a:p>
            <a:pPr>
              <a:buFont typeface="Wingdings" panose="05000000000000000000" pitchFamily="2" charset="2"/>
              <a:buChar char="u"/>
            </a:pPr>
            <a:endParaRPr lang="zh-CN" alt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65" y="804113"/>
            <a:ext cx="3010320" cy="5372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54" y="813640"/>
            <a:ext cx="3000794" cy="53633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60" y="829945"/>
            <a:ext cx="2569210" cy="53124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905" y="21590"/>
            <a:ext cx="6661150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200"/>
              <a:t>主功能</a:t>
            </a:r>
            <a:r>
              <a:rPr lang="en-US" altLang="zh-CN" sz="3200"/>
              <a:t>——</a:t>
            </a:r>
            <a:r>
              <a:rPr lang="zh-CN" altLang="en-US" sz="3200"/>
              <a:t>调度端</a:t>
            </a:r>
          </a:p>
          <a:p>
            <a:pPr algn="ctr"/>
            <a:r>
              <a:rPr lang="zh-CN" altLang="en-US" sz="2400"/>
              <a:t>物流车队的掌上管家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65" y="829945"/>
            <a:ext cx="3010320" cy="5363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575" y="21590"/>
            <a:ext cx="6661150" cy="8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200" dirty="0"/>
              <a:t>主功能</a:t>
            </a:r>
            <a:r>
              <a:rPr lang="en-US" altLang="zh-CN" sz="3200" dirty="0"/>
              <a:t>——</a:t>
            </a:r>
            <a:r>
              <a:rPr lang="zh-CN" altLang="en-US" sz="3200" dirty="0"/>
              <a:t>调度端</a:t>
            </a:r>
          </a:p>
          <a:p>
            <a:pPr algn="ctr"/>
            <a:r>
              <a:rPr lang="zh-CN" altLang="en-US" sz="2400" dirty="0"/>
              <a:t>物流车队的掌上管家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44599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3500" dirty="0">
                <a:solidFill>
                  <a:schemeClr val="bg1"/>
                </a:solidFill>
                <a:latin typeface="+mn-ea"/>
              </a:rPr>
              <a:t>智能提醒</a:t>
            </a:r>
          </a:p>
          <a:p>
            <a:pPr marL="0" indent="0">
              <a:buNone/>
            </a:pPr>
            <a:endParaRPr lang="zh-CN" altLang="en-US" dirty="0" smtClean="0">
              <a:solidFill>
                <a:schemeClr val="bg1"/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疲驾报警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超载报警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  <a:sym typeface="+mn-ea"/>
              </a:rPr>
              <a:t>超速报警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区域报警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违章报警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  <a:sym typeface="+mn-ea"/>
              </a:rPr>
              <a:t>线路报警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酒驾报警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温度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报警</a:t>
            </a:r>
            <a:endParaRPr lang="zh-CN" altLang="en-US" dirty="0" smtClean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614" y="1329155"/>
            <a:ext cx="2981741" cy="53442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20" y="1329156"/>
            <a:ext cx="3000794" cy="53537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90" y="1329155"/>
            <a:ext cx="2991267" cy="5363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自定义 3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0BA89"/>
      </a:accent1>
      <a:accent2>
        <a:srgbClr val="0F2B37"/>
      </a:accent2>
      <a:accent3>
        <a:srgbClr val="FFB441"/>
      </a:accent3>
      <a:accent4>
        <a:srgbClr val="AFABAB"/>
      </a:accent4>
      <a:accent5>
        <a:srgbClr val="DBD9D9"/>
      </a:accent5>
      <a:accent6>
        <a:srgbClr val="46A7E2"/>
      </a:accent6>
      <a:hlink>
        <a:srgbClr val="46A7E2"/>
      </a:hlink>
      <a:folHlink>
        <a:srgbClr val="46A7E2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767</Words>
  <Application>Microsoft Office PowerPoint</Application>
  <PresentationFormat>宽屏</PresentationFormat>
  <Paragraphs>179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方正大黑简体</vt:lpstr>
      <vt:lpstr>宋体</vt:lpstr>
      <vt:lpstr>微软雅黑</vt:lpstr>
      <vt:lpstr>Arial</vt:lpstr>
      <vt:lpstr>Calibri</vt:lpstr>
      <vt:lpstr>Helvetica</vt:lpstr>
      <vt:lpstr>Impact</vt:lpstr>
      <vt:lpstr>Wingdings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just</dc:creator>
  <cp:lastModifiedBy>Shanshan Han</cp:lastModifiedBy>
  <cp:revision>35</cp:revision>
  <dcterms:created xsi:type="dcterms:W3CDTF">2015-05-12T05:39:00Z</dcterms:created>
  <dcterms:modified xsi:type="dcterms:W3CDTF">2016-07-16T03:59:08Z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